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0" r:id="rId2"/>
    <p:sldId id="545" r:id="rId3"/>
    <p:sldId id="556" r:id="rId4"/>
    <p:sldId id="546" r:id="rId5"/>
    <p:sldId id="547" r:id="rId6"/>
    <p:sldId id="548" r:id="rId7"/>
    <p:sldId id="549" r:id="rId8"/>
    <p:sldId id="551" r:id="rId9"/>
    <p:sldId id="552" r:id="rId10"/>
    <p:sldId id="554" r:id="rId11"/>
    <p:sldId id="553" r:id="rId12"/>
    <p:sldId id="416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121" d="100"/>
          <a:sy n="121" d="100"/>
        </p:scale>
        <p:origin x="4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0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605B6A-7358-45DB-A0DF-E7F3DD9B77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949747-8F8F-4177-968A-B11880667B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4E0CDAB6-4F69-4780-82DB-6440E9A5D3C8}" type="datetimeFigureOut">
              <a:rPr lang="en-US" altLang="en-US"/>
              <a:pPr>
                <a:defRPr/>
              </a:pPr>
              <a:t>4/8/20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C76177-991E-4A73-BD7C-9010CBB033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A8F16-1E12-4550-9EFF-88C9EB214B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82CE483D-EF34-46F1-BE33-4BBC3B1C9F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3535F72-12B5-42BB-97EB-3428078B33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A6336D-3AB8-4813-A7E1-7E59E09EAE4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57FAEE9E-3454-415B-8F82-261F4ADE6353}" type="datetimeFigureOut">
              <a:rPr lang="en-US" altLang="en-US"/>
              <a:pPr>
                <a:defRPr/>
              </a:pPr>
              <a:t>4/8/20</a:t>
            </a:fld>
            <a:endParaRPr lang="en-US" alt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996B856-0BD9-4C3F-AABF-702B8BC9CC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157CCB-2F7E-4A8E-BA5B-0EC2707D3F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FB712-83F5-45D2-ADC3-CA1527E09F0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863A6-AAC9-424C-AFE0-2C2F25606D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F327571C-5019-4969-94A7-99BE36AC81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6657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E2A2898-65AB-4831-AE53-0437942DED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C50120-1E1E-44CD-BB14-226786AB03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3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D46BEBE-CC58-4D29-91D4-80625FBE1B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CA4E74-D8C8-4D88-9FB6-097D7BC015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789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904693B-59CB-431C-88CE-2B4752C477BD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1AE6049-3638-40B7-A06B-94CFB89092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BECBAE-C2BC-499B-AC9E-428BA71A78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946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894FECF-6996-49E6-AF2C-4BCB65960F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362B0B-8ACD-475C-BA89-41AEB7E3B7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57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B60DD89-8092-4C78-A90D-49EEB6401AB3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BFE4AAE-89BB-4B07-85A5-5C38AA1A08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B2BCA1-5C85-429F-90C0-4357B70F17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52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295D1B4-3B8B-4EB2-8E37-4AA17389C0B3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57200" y="1524000"/>
            <a:ext cx="8229600" cy="761999"/>
          </a:xfrm>
        </p:spPr>
        <p:txBody>
          <a:bodyPr>
            <a:normAutofit/>
          </a:bodyPr>
          <a:lstStyle>
            <a:lvl1pPr marL="1588" indent="-1588">
              <a:buNone/>
              <a:defRPr sz="2000"/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02A56-79C8-486E-94A6-5C9040596B9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DA583E40-12AD-44FE-8A6B-71752DC362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52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890122E-248F-49E9-B9E6-C48C2E100160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E844C6E8-A5D4-4469-BC41-4643DF27E7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1CDF60-59A2-40BD-B4B8-5476EEEDF9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398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8F6F4A6-698A-4E41-9BCE-A7EC054FEFD0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E3D81603-9867-4F57-B017-E0D5A4483A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CFD113-AADD-428B-BE0B-0525A59F2B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63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4F832F5-2634-4A01-92FB-77CFCF983001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47800"/>
            <a:ext cx="8242419" cy="727075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B0F03332-84EE-4069-B632-715DF41A13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23BF93-AAE3-4FA0-A600-DF8AA90A4F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85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49E359A-51B3-4AEC-B463-8BE6A47A2C96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47800"/>
            <a:ext cx="8242419" cy="727075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965E0B03-7677-40D1-A382-3461172332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8404BA-C13E-41E3-B598-74604BB2FF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03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49C1180-6AEF-4E2D-B17F-33F7BDDBEB15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F78D8100-21BD-41A7-AEA2-3AA4CE0D29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3DA207-ED79-438C-9A23-C41D5CD1B4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22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E1E0134-D525-463E-B13B-411EF338B50C}"/>
              </a:ext>
            </a:extLst>
          </p:cNvPr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6F695AE2-06E1-4697-BEF5-BA17E7713C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9BF832-DDB5-4CE7-8BE2-0E820370B0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875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9F2A79F-9602-41A3-B7BD-5C95F4D1440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9EC7BC3-6A11-4847-B55E-C7F91CBDBD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7AAF7-91EE-461E-9522-E10EF024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 b="1">
                <a:solidFill>
                  <a:srgbClr val="558ED5"/>
                </a:solidFill>
              </a:defRPr>
            </a:lvl1pPr>
          </a:lstStyle>
          <a:p>
            <a:fld id="{79E21A2F-8623-43F7-A150-74071AE730B8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EE4460B-D937-46E4-A249-0A34025C64EC}"/>
              </a:ext>
            </a:extLst>
          </p:cNvPr>
          <p:cNvCxnSpPr/>
          <p:nvPr userDrawn="1"/>
        </p:nvCxnSpPr>
        <p:spPr>
          <a:xfrm>
            <a:off x="457200" y="228600"/>
            <a:ext cx="8229600" cy="0"/>
          </a:xfrm>
          <a:prstGeom prst="line">
            <a:avLst/>
          </a:prstGeom>
          <a:ln w="1016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0E5F21-72A2-45AD-A7DE-434BFC4C6CB4}"/>
              </a:ext>
            </a:extLst>
          </p:cNvPr>
          <p:cNvCxnSpPr/>
          <p:nvPr userDrawn="1"/>
        </p:nvCxnSpPr>
        <p:spPr>
          <a:xfrm>
            <a:off x="481013" y="6332538"/>
            <a:ext cx="8229600" cy="0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8" r:id="rId1"/>
    <p:sldLayoutId id="2147484759" r:id="rId2"/>
    <p:sldLayoutId id="2147484760" r:id="rId3"/>
    <p:sldLayoutId id="2147484761" r:id="rId4"/>
    <p:sldLayoutId id="2147484762" r:id="rId5"/>
    <p:sldLayoutId id="2147484763" r:id="rId6"/>
    <p:sldLayoutId id="2147484764" r:id="rId7"/>
    <p:sldLayoutId id="2147484765" r:id="rId8"/>
    <p:sldLayoutId id="2147484766" r:id="rId9"/>
    <p:sldLayoutId id="2147484755" r:id="rId10"/>
    <p:sldLayoutId id="2147484756" r:id="rId11"/>
    <p:sldLayoutId id="2147484767" r:id="rId12"/>
    <p:sldLayoutId id="2147484757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558ED5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58ED5"/>
        </a:buClr>
        <a:buFont typeface="Wingdings 2" panose="05020102010507070707" pitchFamily="18" charset="2"/>
        <a:buChar char="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CCB4D01B-D382-4D97-98F2-36A72F0C45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err="1"/>
              <a:t>Principios</a:t>
            </a:r>
            <a:r>
              <a:rPr lang="en-US" altLang="en-US" dirty="0"/>
              <a:t> de la </a:t>
            </a:r>
            <a:r>
              <a:rPr lang="en-US" altLang="en-US" dirty="0" err="1"/>
              <a:t>Tecnología</a:t>
            </a:r>
            <a:r>
              <a:rPr lang="en-US" altLang="en-US" dirty="0"/>
              <a:t> de la </a:t>
            </a:r>
            <a:r>
              <a:rPr lang="en-US" altLang="en-US" dirty="0" err="1"/>
              <a:t>Información</a:t>
            </a:r>
            <a:r>
              <a:rPr lang="en-US" altLang="en-US" dirty="0"/>
              <a:t>
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26C5B7-3158-4915-8894-BC1992B48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Capítulo</a:t>
            </a:r>
            <a:r>
              <a:rPr lang="en-US" dirty="0"/>
              <a:t> 26: </a:t>
            </a:r>
            <a:r>
              <a:rPr lang="en-US" dirty="0" err="1"/>
              <a:t>Uso</a:t>
            </a:r>
            <a:r>
              <a:rPr lang="en-US" dirty="0"/>
              <a:t> de redes
</a:t>
            </a:r>
          </a:p>
        </p:txBody>
      </p:sp>
      <p:pic>
        <p:nvPicPr>
          <p:cNvPr id="12292" name="Picture 4" descr="C:\Users\chwhitec\Desktop\Capture 5.PNG">
            <a:extLst>
              <a:ext uri="{FF2B5EF4-FFF2-40B4-BE49-F238E27FC236}">
                <a16:creationId xmlns:a16="http://schemas.microsoft.com/office/drawing/2014/main" id="{9AEE07DE-A8A9-4458-944F-A071B2BED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419600"/>
            <a:ext cx="2286000" cy="175260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81DDBA51-3E71-41A4-BC5E-9EB5B45CD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Computación</a:t>
            </a:r>
            <a:r>
              <a:rPr lang="en-US" altLang="en-US" dirty="0"/>
              <a:t> </a:t>
            </a:r>
            <a:r>
              <a:rPr lang="en-US" altLang="en-US" dirty="0" err="1"/>
              <a:t>en</a:t>
            </a:r>
            <a:r>
              <a:rPr lang="en-US" altLang="en-US" dirty="0"/>
              <a:t> la </a:t>
            </a:r>
            <a:r>
              <a:rPr lang="en-US" altLang="en-US" dirty="0" err="1"/>
              <a:t>nube</a:t>
            </a:r>
            <a:r>
              <a:rPr lang="en-US" altLang="en-US" dirty="0"/>
              <a:t>
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FE49375A-66AD-41A6-99D5-0436D5360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La </a:t>
            </a:r>
            <a:r>
              <a:rPr lang="en-US" altLang="en-US" b="1" dirty="0" err="1">
                <a:solidFill>
                  <a:srgbClr val="FF0000"/>
                </a:solidFill>
              </a:rPr>
              <a:t>computación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en</a:t>
            </a:r>
            <a:r>
              <a:rPr lang="en-US" altLang="en-US" b="1" dirty="0">
                <a:solidFill>
                  <a:srgbClr val="FF0000"/>
                </a:solidFill>
              </a:rPr>
              <a:t> la </a:t>
            </a:r>
            <a:r>
              <a:rPr lang="en-US" altLang="en-US" b="1" dirty="0" err="1">
                <a:solidFill>
                  <a:srgbClr val="FF0000"/>
                </a:solidFill>
              </a:rPr>
              <a:t>nube</a:t>
            </a:r>
            <a:r>
              <a:rPr lang="en-US" altLang="en-US" b="1" dirty="0">
                <a:solidFill>
                  <a:srgbClr val="FF0000"/>
                </a:solidFill>
              </a:rPr>
              <a:t> es el </a:t>
            </a:r>
            <a:r>
              <a:rPr lang="en-US" altLang="en-US" b="1" dirty="0" err="1">
                <a:solidFill>
                  <a:srgbClr val="FF0000"/>
                </a:solidFill>
              </a:rPr>
              <a:t>uso</a:t>
            </a:r>
            <a:r>
              <a:rPr lang="en-US" altLang="en-US" b="1" dirty="0">
                <a:solidFill>
                  <a:srgbClr val="FF0000"/>
                </a:solidFill>
              </a:rPr>
              <a:t> de </a:t>
            </a:r>
            <a:r>
              <a:rPr lang="en-US" altLang="en-US" b="1" dirty="0" err="1">
                <a:solidFill>
                  <a:srgbClr val="FF0000"/>
                </a:solidFill>
              </a:rPr>
              <a:t>servidores</a:t>
            </a:r>
            <a:r>
              <a:rPr lang="en-US" altLang="en-US" b="1" dirty="0">
                <a:solidFill>
                  <a:srgbClr val="FF0000"/>
                </a:solidFill>
              </a:rPr>
              <a:t> de red </a:t>
            </a:r>
            <a:r>
              <a:rPr lang="en-US" altLang="en-US" b="1" dirty="0" err="1">
                <a:solidFill>
                  <a:srgbClr val="FF0000"/>
                </a:solidFill>
              </a:rPr>
              <a:t>remotos</a:t>
            </a:r>
            <a:r>
              <a:rPr lang="en-US" altLang="en-US" b="1" dirty="0">
                <a:solidFill>
                  <a:srgbClr val="FF0000"/>
                </a:solidFill>
              </a:rPr>
              <a:t> para </a:t>
            </a:r>
            <a:r>
              <a:rPr lang="en-US" altLang="en-US" b="1" dirty="0" err="1">
                <a:solidFill>
                  <a:srgbClr val="FF0000"/>
                </a:solidFill>
              </a:rPr>
              <a:t>almacenar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datos</a:t>
            </a:r>
            <a:r>
              <a:rPr lang="en-US" altLang="en-US" b="1" dirty="0">
                <a:solidFill>
                  <a:srgbClr val="FF0000"/>
                </a:solidFill>
              </a:rPr>
              <a:t> y </a:t>
            </a:r>
            <a:r>
              <a:rPr lang="en-US" altLang="en-US" b="1" dirty="0" err="1">
                <a:solidFill>
                  <a:srgbClr val="FF0000"/>
                </a:solidFill>
              </a:rPr>
              <a:t>recursos</a:t>
            </a:r>
            <a:r>
              <a:rPr lang="en-US" altLang="en-US" b="1" dirty="0">
                <a:solidFill>
                  <a:srgbClr val="FF0000"/>
                </a:solidFill>
              </a:rPr>
              <a:t>. 
</a:t>
            </a: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7AE14B5A-C283-44A0-9649-459B7BE28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Una Intranet
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A74F16C1-0DD8-4200-B881-340B9983C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300" dirty="0"/>
              <a:t>Una intranet es una red </a:t>
            </a:r>
            <a:r>
              <a:rPr lang="en-US" altLang="en-US" sz="2300" dirty="0" err="1"/>
              <a:t>privada</a:t>
            </a:r>
            <a:r>
              <a:rPr lang="en-US" altLang="en-US" sz="2300" dirty="0"/>
              <a:t> que </a:t>
            </a:r>
            <a:r>
              <a:rPr lang="en-US" altLang="en-US" sz="2300" dirty="0" err="1"/>
              <a:t>utiliza</a:t>
            </a:r>
            <a:r>
              <a:rPr lang="en-US" altLang="en-US" sz="2300" dirty="0"/>
              <a:t> el </a:t>
            </a:r>
            <a:r>
              <a:rPr lang="en-US" altLang="en-US" sz="2300" dirty="0" err="1"/>
              <a:t>mismo</a:t>
            </a:r>
            <a:r>
              <a:rPr lang="en-US" altLang="en-US" sz="2300" dirty="0"/>
              <a:t> </a:t>
            </a:r>
            <a:r>
              <a:rPr lang="en-US" altLang="en-US" sz="2300" dirty="0" err="1"/>
              <a:t>protocolo</a:t>
            </a:r>
            <a:r>
              <a:rPr lang="en-US" altLang="en-US" sz="2300" dirty="0"/>
              <a:t> TCP/IP que Internet. 
Una intranet </a:t>
            </a:r>
            <a:r>
              <a:rPr lang="en-US" altLang="en-US" sz="2300" dirty="0" err="1"/>
              <a:t>también</a:t>
            </a:r>
            <a:r>
              <a:rPr lang="en-US" altLang="en-US" sz="2300" dirty="0"/>
              <a:t> se </a:t>
            </a:r>
            <a:r>
              <a:rPr lang="en-US" altLang="en-US" sz="2300" dirty="0" err="1"/>
              <a:t>puede</a:t>
            </a:r>
            <a:r>
              <a:rPr lang="en-US" altLang="en-US" sz="2300" dirty="0"/>
              <a:t> </a:t>
            </a:r>
            <a:r>
              <a:rPr lang="en-US" altLang="en-US" sz="2300" dirty="0" err="1"/>
              <a:t>convertir</a:t>
            </a:r>
            <a:r>
              <a:rPr lang="en-US" altLang="en-US" sz="2300" dirty="0"/>
              <a:t> </a:t>
            </a:r>
            <a:r>
              <a:rPr lang="en-US" altLang="en-US" sz="2300" dirty="0" err="1"/>
              <a:t>en</a:t>
            </a:r>
            <a:r>
              <a:rPr lang="en-US" altLang="en-US" sz="2300" dirty="0"/>
              <a:t> una extranet, lo que </a:t>
            </a:r>
            <a:r>
              <a:rPr lang="en-US" altLang="en-US" sz="2300" dirty="0" err="1"/>
              <a:t>permite</a:t>
            </a:r>
            <a:r>
              <a:rPr lang="en-US" altLang="en-US" sz="2300" dirty="0"/>
              <a:t> un </a:t>
            </a:r>
            <a:r>
              <a:rPr lang="en-US" altLang="en-US" sz="2300" dirty="0" err="1"/>
              <a:t>acceso</a:t>
            </a:r>
            <a:r>
              <a:rPr lang="en-US" altLang="en-US" sz="2300" dirty="0"/>
              <a:t> </a:t>
            </a:r>
            <a:r>
              <a:rPr lang="en-US" altLang="en-US" sz="2300" dirty="0" err="1"/>
              <a:t>público</a:t>
            </a:r>
            <a:r>
              <a:rPr lang="en-US" altLang="en-US" sz="2300" dirty="0"/>
              <a:t> </a:t>
            </a:r>
            <a:r>
              <a:rPr lang="en-US" altLang="en-US" sz="2300" dirty="0" err="1"/>
              <a:t>limitado</a:t>
            </a:r>
            <a:r>
              <a:rPr lang="en-US" altLang="en-US" sz="2300" dirty="0"/>
              <a:t>. </a:t>
            </a:r>
          </a:p>
          <a:p>
            <a:pPr lvl="1"/>
            <a:r>
              <a:rPr lang="en-US" altLang="en-US" dirty="0">
                <a:ea typeface="Arial" panose="020B0604020202020204" pitchFamily="34" charset="0"/>
              </a:rPr>
              <a:t>Las </a:t>
            </a:r>
            <a:r>
              <a:rPr lang="en-US" altLang="en-US" dirty="0" err="1">
                <a:ea typeface="Arial" panose="020B0604020202020204" pitchFamily="34" charset="0"/>
              </a:rPr>
              <a:t>empresas</a:t>
            </a:r>
            <a:r>
              <a:rPr lang="en-US" altLang="en-US" dirty="0">
                <a:ea typeface="Arial" panose="020B0604020202020204" pitchFamily="34" charset="0"/>
              </a:rPr>
              <a:t> a menudo </a:t>
            </a:r>
            <a:r>
              <a:rPr lang="en-US" altLang="en-US" dirty="0" err="1">
                <a:ea typeface="Arial" panose="020B0604020202020204" pitchFamily="34" charset="0"/>
              </a:rPr>
              <a:t>utilizan</a:t>
            </a:r>
            <a:r>
              <a:rPr lang="en-US" altLang="en-US" dirty="0">
                <a:ea typeface="Arial" panose="020B0604020202020204" pitchFamily="34" charset="0"/>
              </a:rPr>
              <a:t> extranets para que los </a:t>
            </a:r>
            <a:r>
              <a:rPr lang="en-US" altLang="en-US" dirty="0" err="1">
                <a:ea typeface="Arial" panose="020B0604020202020204" pitchFamily="34" charset="0"/>
              </a:rPr>
              <a:t>empleados</a:t>
            </a:r>
            <a:r>
              <a:rPr lang="en-US" altLang="en-US" dirty="0">
                <a:ea typeface="Arial" panose="020B0604020202020204" pitchFamily="34" charset="0"/>
              </a:rPr>
              <a:t> </a:t>
            </a:r>
            <a:r>
              <a:rPr lang="en-US" altLang="en-US" dirty="0" err="1">
                <a:ea typeface="Arial" panose="020B0604020202020204" pitchFamily="34" charset="0"/>
              </a:rPr>
              <a:t>puedan</a:t>
            </a:r>
            <a:r>
              <a:rPr lang="en-US" altLang="en-US" dirty="0">
                <a:ea typeface="Arial" panose="020B0604020202020204" pitchFamily="34" charset="0"/>
              </a:rPr>
              <a:t> acceder a la red </a:t>
            </a:r>
            <a:r>
              <a:rPr lang="en-US" altLang="en-US" dirty="0" err="1">
                <a:ea typeface="Arial" panose="020B0604020202020204" pitchFamily="34" charset="0"/>
              </a:rPr>
              <a:t>mientras</a:t>
            </a:r>
            <a:r>
              <a:rPr lang="en-US" altLang="en-US" dirty="0">
                <a:ea typeface="Arial" panose="020B0604020202020204" pitchFamily="34" charset="0"/>
              </a:rPr>
              <a:t> </a:t>
            </a:r>
            <a:r>
              <a:rPr lang="en-US" altLang="en-US" dirty="0" err="1">
                <a:ea typeface="Arial" panose="020B0604020202020204" pitchFamily="34" charset="0"/>
              </a:rPr>
              <a:t>viajan</a:t>
            </a:r>
            <a:r>
              <a:rPr lang="en-US" altLang="en-US" dirty="0">
                <a:ea typeface="Arial" panose="020B0604020202020204" pitchFamily="34" charset="0"/>
              </a:rPr>
              <a:t> o se </a:t>
            </a:r>
            <a:r>
              <a:rPr lang="en-US" altLang="en-US" dirty="0" err="1">
                <a:ea typeface="Arial" panose="020B0604020202020204" pitchFamily="34" charset="0"/>
              </a:rPr>
              <a:t>teletrabajan</a:t>
            </a:r>
            <a:r>
              <a:rPr lang="en-US" altLang="en-US" dirty="0">
                <a:ea typeface="Arial" panose="020B0604020202020204" pitchFamily="34" charset="0"/>
              </a:rPr>
              <a:t>, o </a:t>
            </a:r>
            <a:r>
              <a:rPr lang="en-US" altLang="en-US" dirty="0" err="1">
                <a:ea typeface="Arial" panose="020B0604020202020204" pitchFamily="34" charset="0"/>
              </a:rPr>
              <a:t>trabajan</a:t>
            </a:r>
            <a:r>
              <a:rPr lang="en-US" altLang="en-US" dirty="0">
                <a:ea typeface="Arial" panose="020B0604020202020204" pitchFamily="34" charset="0"/>
              </a:rPr>
              <a:t> </a:t>
            </a:r>
            <a:r>
              <a:rPr lang="en-US" altLang="en-US" dirty="0" err="1">
                <a:ea typeface="Arial" panose="020B0604020202020204" pitchFamily="34" charset="0"/>
              </a:rPr>
              <a:t>desde</a:t>
            </a:r>
            <a:r>
              <a:rPr lang="en-US" altLang="en-US" dirty="0">
                <a:ea typeface="Arial" panose="020B0604020202020204" pitchFamily="34" charset="0"/>
              </a:rPr>
              <a:t> casa, </a:t>
            </a:r>
            <a:r>
              <a:rPr lang="en-US" altLang="en-US" dirty="0" err="1">
                <a:ea typeface="Arial" panose="020B0604020202020204" pitchFamily="34" charset="0"/>
              </a:rPr>
              <a:t>mientras</a:t>
            </a:r>
            <a:r>
              <a:rPr lang="en-US" altLang="en-US" dirty="0">
                <a:ea typeface="Arial" panose="020B0604020202020204" pitchFamily="34" charset="0"/>
              </a:rPr>
              <a:t> </a:t>
            </a:r>
            <a:r>
              <a:rPr lang="en-US" altLang="en-US" dirty="0" err="1">
                <a:ea typeface="Arial" panose="020B0604020202020204" pitchFamily="34" charset="0"/>
              </a:rPr>
              <a:t>están</a:t>
            </a:r>
            <a:r>
              <a:rPr lang="en-US" altLang="en-US" dirty="0">
                <a:ea typeface="Arial" panose="020B0604020202020204" pitchFamily="34" charset="0"/>
              </a:rPr>
              <a:t> </a:t>
            </a:r>
            <a:r>
              <a:rPr lang="en-US" altLang="en-US" dirty="0" err="1">
                <a:ea typeface="Arial" panose="020B0604020202020204" pitchFamily="34" charset="0"/>
              </a:rPr>
              <a:t>conectados</a:t>
            </a:r>
            <a:r>
              <a:rPr lang="en-US" altLang="en-US" dirty="0">
                <a:ea typeface="Arial" panose="020B0604020202020204" pitchFamily="34" charset="0"/>
              </a:rPr>
              <a:t> a la </a:t>
            </a:r>
            <a:r>
              <a:rPr lang="en-US" altLang="en-US" dirty="0" err="1">
                <a:ea typeface="Arial" panose="020B0604020202020204" pitchFamily="34" charset="0"/>
              </a:rPr>
              <a:t>oficina</a:t>
            </a:r>
            <a:r>
              <a:rPr lang="en-US" altLang="en-US" dirty="0">
                <a:ea typeface="Arial" panose="020B0604020202020204" pitchFamily="34" charset="0"/>
              </a:rPr>
              <a:t> por </a:t>
            </a:r>
            <a:r>
              <a:rPr lang="en-US" altLang="en-US" dirty="0" err="1">
                <a:ea typeface="Arial" panose="020B0604020202020204" pitchFamily="34" charset="0"/>
              </a:rPr>
              <a:t>computadora</a:t>
            </a:r>
            <a:r>
              <a:rPr lang="en-US" altLang="en-US" dirty="0">
                <a:ea typeface="Arial" panose="020B0604020202020204" pitchFamily="34" charset="0"/>
              </a:rPr>
              <a:t>. 
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pic>
        <p:nvPicPr>
          <p:cNvPr id="21508" name="Picture 4">
            <a:extLst>
              <a:ext uri="{FF2B5EF4-FFF2-40B4-BE49-F238E27FC236}">
                <a16:creationId xmlns:a16="http://schemas.microsoft.com/office/drawing/2014/main" id="{AADD767D-96D7-41C2-81AA-A4C1587D7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0938" y="4648200"/>
            <a:ext cx="2506662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8A6DA512-7E22-4D47-B017-2D4353BF3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Review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55F17C50-2FE1-438B-97EA-E921E3101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r>
              <a:rPr lang="en-US" altLang="en-US" sz="2000" dirty="0"/>
              <a:t>La </a:t>
            </a:r>
            <a:r>
              <a:rPr lang="en-US" altLang="en-US" sz="2000" dirty="0" err="1"/>
              <a:t>existencia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protocolos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como</a:t>
            </a:r>
            <a:r>
              <a:rPr lang="en-US" altLang="en-US" sz="2000" dirty="0"/>
              <a:t> el </a:t>
            </a:r>
            <a:r>
              <a:rPr lang="en-US" altLang="en-US" sz="2000" dirty="0" err="1"/>
              <a:t>modelo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interconexión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sistemas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abiertos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facilitan</a:t>
            </a:r>
            <a:r>
              <a:rPr lang="en-US" altLang="en-US" sz="2000" dirty="0"/>
              <a:t> el </a:t>
            </a:r>
            <a:r>
              <a:rPr lang="en-US" altLang="en-US" sz="2000" dirty="0" err="1"/>
              <a:t>trabajo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diseño</a:t>
            </a:r>
            <a:r>
              <a:rPr lang="en-US" altLang="en-US" sz="2000" dirty="0"/>
              <a:t> de una red </a:t>
            </a:r>
            <a:r>
              <a:rPr lang="en-US" altLang="en-US" sz="2000" dirty="0" err="1"/>
              <a:t>porque</a:t>
            </a:r>
            <a:r>
              <a:rPr lang="en-US" altLang="en-US" sz="2000" dirty="0"/>
              <a:t> una </a:t>
            </a:r>
            <a:r>
              <a:rPr lang="en-US" altLang="en-US" sz="2000" dirty="0" err="1"/>
              <a:t>vez</a:t>
            </a:r>
            <a:r>
              <a:rPr lang="en-US" altLang="en-US" sz="2000" dirty="0"/>
              <a:t> que las personas </a:t>
            </a:r>
            <a:r>
              <a:rPr lang="en-US" altLang="en-US" sz="2000" dirty="0" err="1"/>
              <a:t>entienden</a:t>
            </a:r>
            <a:r>
              <a:rPr lang="en-US" altLang="en-US" sz="2000" dirty="0"/>
              <a:t> el </a:t>
            </a:r>
            <a:r>
              <a:rPr lang="en-US" altLang="en-US" sz="2000" dirty="0" err="1"/>
              <a:t>protocolo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pueden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aplicarlo</a:t>
            </a:r>
            <a:r>
              <a:rPr lang="en-US" altLang="en-US" sz="2000" dirty="0"/>
              <a:t> a </a:t>
            </a:r>
            <a:r>
              <a:rPr lang="en-US" altLang="en-US" sz="2000" dirty="0" err="1"/>
              <a:t>muchas</a:t>
            </a:r>
            <a:r>
              <a:rPr lang="en-US" altLang="en-US" sz="2000" dirty="0"/>
              <a:t> redes </a:t>
            </a:r>
            <a:r>
              <a:rPr lang="en-US" altLang="en-US" sz="2000" dirty="0" err="1"/>
              <a:t>diferentes</a:t>
            </a:r>
            <a:r>
              <a:rPr lang="en-US" altLang="en-US" sz="2000" dirty="0"/>
              <a:t>.
</a:t>
            </a:r>
          </a:p>
          <a:p>
            <a:r>
              <a:rPr lang="en-US" altLang="en-US" sz="2000" dirty="0"/>
              <a:t>Los </a:t>
            </a:r>
            <a:r>
              <a:rPr lang="en-US" altLang="en-US" sz="2000" dirty="0" err="1"/>
              <a:t>empleados</a:t>
            </a:r>
            <a:r>
              <a:rPr lang="en-US" altLang="en-US" sz="2000" dirty="0"/>
              <a:t> del </a:t>
            </a:r>
            <a:r>
              <a:rPr lang="en-US" altLang="en-US" sz="2000" dirty="0" err="1"/>
              <a:t>equipo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necesitan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teletrabajar</a:t>
            </a:r>
            <a:r>
              <a:rPr lang="en-US" altLang="en-US" sz="2000" dirty="0"/>
              <a:t> son una </a:t>
            </a:r>
            <a:r>
              <a:rPr lang="en-US" altLang="en-US" sz="2000" dirty="0" err="1"/>
              <a:t>computadora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en</a:t>
            </a:r>
            <a:r>
              <a:rPr lang="en-US" altLang="en-US" sz="2000" dirty="0"/>
              <a:t> casa que </a:t>
            </a:r>
            <a:r>
              <a:rPr lang="en-US" altLang="en-US" sz="2000" dirty="0" err="1"/>
              <a:t>está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conectado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en</a:t>
            </a:r>
            <a:r>
              <a:rPr lang="en-US" altLang="en-US" sz="2000" dirty="0"/>
              <a:t> red a la red de la </a:t>
            </a:r>
            <a:r>
              <a:rPr lang="en-US" altLang="en-US" sz="2000" dirty="0" err="1"/>
              <a:t>empresa</a:t>
            </a:r>
            <a:r>
              <a:rPr lang="en-US" altLang="en-US" sz="2000" dirty="0"/>
              <a:t> y </a:t>
            </a:r>
            <a:r>
              <a:rPr lang="en-US" altLang="en-US" sz="2000" dirty="0" err="1"/>
              <a:t>otras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herramientas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oficina</a:t>
            </a:r>
            <a:r>
              <a:rPr lang="en-US" altLang="en-US" sz="2000" dirty="0"/>
              <a:t>.
</a:t>
            </a:r>
          </a:p>
          <a:p>
            <a:r>
              <a:rPr lang="en-US" altLang="en-US" sz="2000" dirty="0"/>
              <a:t>Un gran banco </a:t>
            </a:r>
            <a:r>
              <a:rPr lang="en-US" altLang="en-US" sz="2000" dirty="0" err="1"/>
              <a:t>podría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utilizar</a:t>
            </a:r>
            <a:r>
              <a:rPr lang="en-US" altLang="en-US" sz="2000" dirty="0"/>
              <a:t> tanto LAN </a:t>
            </a:r>
            <a:r>
              <a:rPr lang="en-US" altLang="en-US" sz="2000" dirty="0" err="1"/>
              <a:t>como</a:t>
            </a:r>
            <a:r>
              <a:rPr lang="en-US" altLang="en-US" sz="2000" dirty="0"/>
              <a:t> WAN </a:t>
            </a:r>
            <a:r>
              <a:rPr lang="en-US" altLang="en-US" sz="2000" dirty="0" err="1"/>
              <a:t>porque</a:t>
            </a:r>
            <a:r>
              <a:rPr lang="en-US" altLang="en-US" sz="2000" dirty="0"/>
              <a:t> una LAN </a:t>
            </a:r>
            <a:r>
              <a:rPr lang="en-US" altLang="en-US" sz="2000" dirty="0" err="1"/>
              <a:t>maneja</a:t>
            </a:r>
            <a:r>
              <a:rPr lang="en-US" altLang="en-US" sz="2000" dirty="0"/>
              <a:t> el </a:t>
            </a:r>
            <a:r>
              <a:rPr lang="en-US" altLang="en-US" sz="2000" dirty="0" err="1"/>
              <a:t>trabajo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diario</a:t>
            </a:r>
            <a:r>
              <a:rPr lang="en-US" altLang="en-US" sz="2000" dirty="0"/>
              <a:t> y </a:t>
            </a:r>
            <a:r>
              <a:rPr lang="en-US" altLang="en-US" sz="2000" dirty="0" err="1"/>
              <a:t>permite</a:t>
            </a:r>
            <a:r>
              <a:rPr lang="en-US" altLang="en-US" sz="2000" dirty="0"/>
              <a:t> a los </a:t>
            </a:r>
            <a:r>
              <a:rPr lang="en-US" altLang="en-US" sz="2000" dirty="0" err="1"/>
              <a:t>empleados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trabajar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juntos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electrónicamente</a:t>
            </a:r>
            <a:r>
              <a:rPr lang="en-US" altLang="en-US" sz="2000" dirty="0"/>
              <a:t>. Una WAN </a:t>
            </a:r>
            <a:r>
              <a:rPr lang="en-US" altLang="en-US" sz="2000" dirty="0" err="1"/>
              <a:t>utiliza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servicios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como</a:t>
            </a:r>
            <a:r>
              <a:rPr lang="en-US" altLang="en-US" sz="2000" dirty="0"/>
              <a:t> EDI.
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25201352-7876-4B3A-BDE3-CFE9ABF0E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 err="1"/>
              <a:t>Arquitectura</a:t>
            </a:r>
            <a:r>
              <a:rPr lang="en-US" altLang="en-US" dirty="0"/>
              <a:t> de red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E5644DC3-86DB-430F-88CF-2A065BAC3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La </a:t>
            </a:r>
            <a:r>
              <a:rPr lang="en-US" altLang="en-US" b="1" dirty="0" err="1">
                <a:solidFill>
                  <a:srgbClr val="FF0000"/>
                </a:solidFill>
              </a:rPr>
              <a:t>arquitectura</a:t>
            </a:r>
            <a:r>
              <a:rPr lang="en-US" altLang="en-US" b="1" dirty="0">
                <a:solidFill>
                  <a:srgbClr val="FF0000"/>
                </a:solidFill>
              </a:rPr>
              <a:t> de red es la </a:t>
            </a:r>
            <a:r>
              <a:rPr lang="en-US" altLang="en-US" b="1" dirty="0" err="1">
                <a:solidFill>
                  <a:srgbClr val="FF0000"/>
                </a:solidFill>
              </a:rPr>
              <a:t>ciencia</a:t>
            </a:r>
            <a:r>
              <a:rPr lang="en-US" altLang="en-US" b="1" dirty="0">
                <a:solidFill>
                  <a:srgbClr val="FF0000"/>
                </a:solidFill>
              </a:rPr>
              <a:t> del </a:t>
            </a:r>
            <a:r>
              <a:rPr lang="en-US" altLang="en-US" b="1" dirty="0" err="1">
                <a:solidFill>
                  <a:srgbClr val="FF0000"/>
                </a:solidFill>
              </a:rPr>
              <a:t>diseño</a:t>
            </a:r>
            <a:r>
              <a:rPr lang="en-US" altLang="en-US" b="1" dirty="0">
                <a:solidFill>
                  <a:srgbClr val="FF0000"/>
                </a:solidFill>
              </a:rPr>
              <a:t> de una red.
</a:t>
            </a:r>
            <a:r>
              <a:rPr lang="en-US" altLang="en-US" b="1" dirty="0" err="1">
                <a:solidFill>
                  <a:srgbClr val="FF0000"/>
                </a:solidFill>
              </a:rPr>
              <a:t>Cada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capa</a:t>
            </a:r>
            <a:r>
              <a:rPr lang="en-US" altLang="en-US" b="1" dirty="0">
                <a:solidFill>
                  <a:srgbClr val="FF0000"/>
                </a:solidFill>
              </a:rPr>
              <a:t> de red </a:t>
            </a:r>
            <a:r>
              <a:rPr lang="en-US" altLang="en-US" b="1" dirty="0" err="1">
                <a:solidFill>
                  <a:srgbClr val="FF0000"/>
                </a:solidFill>
              </a:rPr>
              <a:t>tiene</a:t>
            </a:r>
            <a:r>
              <a:rPr lang="en-US" altLang="en-US" b="1" dirty="0">
                <a:solidFill>
                  <a:srgbClr val="FF0000"/>
                </a:solidFill>
              </a:rPr>
              <a:t> un </a:t>
            </a:r>
            <a:r>
              <a:rPr lang="en-US" altLang="en-US" b="1" dirty="0" err="1">
                <a:solidFill>
                  <a:srgbClr val="FF0000"/>
                </a:solidFill>
              </a:rPr>
              <a:t>trabajo</a:t>
            </a:r>
            <a:r>
              <a:rPr lang="en-US" altLang="en-US" b="1" dirty="0">
                <a:solidFill>
                  <a:srgbClr val="FF0000"/>
                </a:solidFill>
              </a:rPr>
              <a:t> que </a:t>
            </a:r>
            <a:r>
              <a:rPr lang="en-US" altLang="en-US" b="1" dirty="0" err="1">
                <a:solidFill>
                  <a:srgbClr val="FF0000"/>
                </a:solidFill>
              </a:rPr>
              <a:t>hacer</a:t>
            </a:r>
            <a:r>
              <a:rPr lang="en-US" altLang="en-US" b="1" dirty="0">
                <a:solidFill>
                  <a:srgbClr val="FF0000"/>
                </a:solidFill>
              </a:rPr>
              <a:t> para </a:t>
            </a:r>
            <a:r>
              <a:rPr lang="en-US" altLang="en-US" b="1" dirty="0" err="1">
                <a:solidFill>
                  <a:srgbClr val="FF0000"/>
                </a:solidFill>
              </a:rPr>
              <a:t>preparar</a:t>
            </a:r>
            <a:r>
              <a:rPr lang="en-US" altLang="en-US" b="1" dirty="0">
                <a:solidFill>
                  <a:srgbClr val="FF0000"/>
                </a:solidFill>
              </a:rPr>
              <a:t> los </a:t>
            </a:r>
            <a:r>
              <a:rPr lang="en-US" altLang="en-US" b="1" dirty="0" err="1">
                <a:solidFill>
                  <a:srgbClr val="FF0000"/>
                </a:solidFill>
              </a:rPr>
              <a:t>datos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salientes</a:t>
            </a:r>
            <a:r>
              <a:rPr lang="en-US" altLang="en-US" b="1" dirty="0">
                <a:solidFill>
                  <a:srgbClr val="FF0000"/>
                </a:solidFill>
              </a:rPr>
              <a:t> para la red y los </a:t>
            </a:r>
            <a:r>
              <a:rPr lang="en-US" altLang="en-US" b="1" dirty="0" err="1">
                <a:solidFill>
                  <a:srgbClr val="FF0000"/>
                </a:solidFill>
              </a:rPr>
              <a:t>datos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entrantes</a:t>
            </a:r>
            <a:r>
              <a:rPr lang="en-US" altLang="en-US" b="1" dirty="0">
                <a:solidFill>
                  <a:srgbClr val="FF0000"/>
                </a:solidFill>
              </a:rPr>
              <a:t> para el </a:t>
            </a:r>
            <a:r>
              <a:rPr lang="en-US" altLang="en-US" b="1" dirty="0" err="1">
                <a:solidFill>
                  <a:srgbClr val="FF0000"/>
                </a:solidFill>
              </a:rPr>
              <a:t>sistema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operativo</a:t>
            </a:r>
            <a:r>
              <a:rPr lang="en-US" altLang="en-US" b="1" dirty="0">
                <a:solidFill>
                  <a:srgbClr val="FF0000"/>
                </a:solidFill>
              </a:rPr>
              <a:t>.
</a:t>
            </a:r>
            <a:endParaRPr lang="en-US" altLang="en-US" dirty="0"/>
          </a:p>
        </p:txBody>
      </p:sp>
      <p:pic>
        <p:nvPicPr>
          <p:cNvPr id="13316" name="Picture 2">
            <a:extLst>
              <a:ext uri="{FF2B5EF4-FFF2-40B4-BE49-F238E27FC236}">
                <a16:creationId xmlns:a16="http://schemas.microsoft.com/office/drawing/2014/main" id="{0E9B8B0C-4BD9-462A-A893-DC767B8F2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759334"/>
            <a:ext cx="4953000" cy="2549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14E2861-5CC0-CB41-9FFA-19C746DE9A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492502"/>
              </p:ext>
            </p:extLst>
          </p:nvPr>
        </p:nvGraphicFramePr>
        <p:xfrm>
          <a:off x="914400" y="575770"/>
          <a:ext cx="7315200" cy="627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752122987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634556627"/>
                    </a:ext>
                  </a:extLst>
                </a:gridCol>
              </a:tblGrid>
              <a:tr h="671383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7. </a:t>
                      </a:r>
                      <a:r>
                        <a:rPr lang="en-US" sz="1400" dirty="0" err="1">
                          <a:effectLst/>
                        </a:rPr>
                        <a:t>Aplicación</a:t>
                      </a:r>
                      <a:r>
                        <a:rPr lang="en-US" sz="1400" dirty="0">
                          <a:effectLst/>
                        </a:rPr>
                        <a:t>
</a:t>
                      </a:r>
                      <a:r>
                        <a:rPr lang="en-US" sz="1400" dirty="0" err="1">
                          <a:effectLst/>
                        </a:rPr>
                        <a:t>Proceso</a:t>
                      </a:r>
                      <a:r>
                        <a:rPr lang="en-US" sz="1400" dirty="0">
                          <a:effectLst/>
                        </a:rPr>
                        <a:t> de red a </a:t>
                      </a:r>
                      <a:r>
                        <a:rPr lang="en-US" sz="1400" dirty="0" err="1">
                          <a:effectLst/>
                        </a:rPr>
                        <a:t>programas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informáticos</a:t>
                      </a:r>
                      <a:r>
                        <a:rPr lang="en-US" sz="1400" dirty="0">
                          <a:effectLst/>
                        </a:rPr>
                        <a:t>
</a:t>
                      </a:r>
                    </a:p>
                  </a:txBody>
                  <a:tcPr marL="72999" marR="72999" marT="36500" marB="3650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7. </a:t>
                      </a:r>
                      <a:r>
                        <a:rPr lang="en-US" sz="1400" dirty="0" err="1">
                          <a:effectLst/>
                        </a:rPr>
                        <a:t>Aplicación</a:t>
                      </a:r>
                      <a:r>
                        <a:rPr lang="en-US" sz="1400" dirty="0">
                          <a:effectLst/>
                        </a:rPr>
                        <a:t>
</a:t>
                      </a:r>
                      <a:r>
                        <a:rPr lang="en-US" sz="1400" dirty="0" err="1">
                          <a:effectLst/>
                        </a:rPr>
                        <a:t>Proceso</a:t>
                      </a:r>
                      <a:r>
                        <a:rPr lang="en-US" sz="1400" dirty="0">
                          <a:effectLst/>
                        </a:rPr>
                        <a:t> de red a </a:t>
                      </a:r>
                      <a:r>
                        <a:rPr lang="en-US" sz="1400" dirty="0" err="1">
                          <a:effectLst/>
                        </a:rPr>
                        <a:t>programas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informáticos</a:t>
                      </a:r>
                      <a:r>
                        <a:rPr lang="en-US" sz="1400" dirty="0">
                          <a:effectLst/>
                        </a:rPr>
                        <a:t>
</a:t>
                      </a:r>
                    </a:p>
                  </a:txBody>
                  <a:tcPr marL="72999" marR="72999" marT="36500" marB="36500" anchor="ctr"/>
                </a:tc>
                <a:extLst>
                  <a:ext uri="{0D108BD9-81ED-4DB2-BD59-A6C34878D82A}">
                    <a16:rowId xmlns:a16="http://schemas.microsoft.com/office/drawing/2014/main" val="2687686975"/>
                  </a:ext>
                </a:extLst>
              </a:tr>
              <a:tr h="1073151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6. </a:t>
                      </a:r>
                      <a:r>
                        <a:rPr lang="en-US" sz="1400" dirty="0" err="1">
                          <a:effectLst/>
                        </a:rPr>
                        <a:t>Presentación</a:t>
                      </a:r>
                      <a:r>
                        <a:rPr lang="en-US" sz="1400" dirty="0">
                          <a:effectLst/>
                        </a:rPr>
                        <a:t>
</a:t>
                      </a:r>
                      <a:r>
                        <a:rPr lang="en-US" sz="1400" dirty="0" err="1">
                          <a:effectLst/>
                        </a:rPr>
                        <a:t>Representación</a:t>
                      </a:r>
                      <a:r>
                        <a:rPr lang="en-US" sz="1400" dirty="0">
                          <a:effectLst/>
                        </a:rPr>
                        <a:t> de </a:t>
                      </a:r>
                      <a:r>
                        <a:rPr lang="en-US" sz="1400" dirty="0" err="1">
                          <a:effectLst/>
                        </a:rPr>
                        <a:t>datos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cifrado</a:t>
                      </a:r>
                      <a:r>
                        <a:rPr lang="en-US" sz="1400" dirty="0">
                          <a:effectLst/>
                        </a:rPr>
                        <a:t> de </a:t>
                      </a:r>
                      <a:r>
                        <a:rPr lang="en-US" sz="1400" dirty="0" err="1">
                          <a:effectLst/>
                        </a:rPr>
                        <a:t>seguridad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convertir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código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informático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código</a:t>
                      </a:r>
                      <a:r>
                        <a:rPr lang="en-US" sz="1400" dirty="0">
                          <a:effectLst/>
                        </a:rPr>
                        <a:t> con </a:t>
                      </a:r>
                      <a:r>
                        <a:rPr lang="en-US" sz="1400" dirty="0" err="1">
                          <a:effectLst/>
                        </a:rPr>
                        <a:t>formato</a:t>
                      </a:r>
                      <a:r>
                        <a:rPr lang="en-US" sz="1400" dirty="0">
                          <a:effectLst/>
                        </a:rPr>
                        <a:t> de red</a:t>
                      </a:r>
                    </a:p>
                  </a:txBody>
                  <a:tcPr marL="72999" marR="72999" marT="36500" marB="3650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6. </a:t>
                      </a:r>
                      <a:r>
                        <a:rPr lang="en-US" sz="1400" dirty="0" err="1">
                          <a:effectLst/>
                        </a:rPr>
                        <a:t>Presentación</a:t>
                      </a:r>
                      <a:r>
                        <a:rPr lang="en-US" sz="1400" dirty="0">
                          <a:effectLst/>
                        </a:rPr>
                        <a:t>
</a:t>
                      </a:r>
                      <a:r>
                        <a:rPr lang="en-US" sz="1400" dirty="0" err="1">
                          <a:effectLst/>
                        </a:rPr>
                        <a:t>Representación</a:t>
                      </a:r>
                      <a:r>
                        <a:rPr lang="en-US" sz="1400" dirty="0">
                          <a:effectLst/>
                        </a:rPr>
                        <a:t> de </a:t>
                      </a:r>
                      <a:r>
                        <a:rPr lang="en-US" sz="1400" dirty="0" err="1">
                          <a:effectLst/>
                        </a:rPr>
                        <a:t>datos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cifrado</a:t>
                      </a:r>
                      <a:r>
                        <a:rPr lang="en-US" sz="1400" dirty="0">
                          <a:effectLst/>
                        </a:rPr>
                        <a:t> de </a:t>
                      </a:r>
                      <a:r>
                        <a:rPr lang="en-US" sz="1400" dirty="0" err="1">
                          <a:effectLst/>
                        </a:rPr>
                        <a:t>seguridad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convertir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código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informático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código</a:t>
                      </a:r>
                      <a:r>
                        <a:rPr lang="en-US" sz="1400" dirty="0">
                          <a:effectLst/>
                        </a:rPr>
                        <a:t> con </a:t>
                      </a:r>
                      <a:r>
                        <a:rPr lang="en-US" sz="1400" dirty="0" err="1">
                          <a:effectLst/>
                        </a:rPr>
                        <a:t>formato</a:t>
                      </a:r>
                      <a:r>
                        <a:rPr lang="en-US" sz="1400" dirty="0">
                          <a:effectLst/>
                        </a:rPr>
                        <a:t> de red
</a:t>
                      </a:r>
                    </a:p>
                  </a:txBody>
                  <a:tcPr marL="72999" marR="72999" marT="36500" marB="36500" anchor="ctr"/>
                </a:tc>
                <a:extLst>
                  <a:ext uri="{0D108BD9-81ED-4DB2-BD59-A6C34878D82A}">
                    <a16:rowId xmlns:a16="http://schemas.microsoft.com/office/drawing/2014/main" val="2681219021"/>
                  </a:ext>
                </a:extLst>
              </a:tr>
              <a:tr h="872267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5. </a:t>
                      </a:r>
                      <a:r>
                        <a:rPr lang="en-US" sz="1400" dirty="0" err="1">
                          <a:effectLst/>
                        </a:rPr>
                        <a:t>Sesión</a:t>
                      </a:r>
                      <a:r>
                        <a:rPr lang="en-US" sz="1400" dirty="0">
                          <a:effectLst/>
                        </a:rPr>
                        <a:t>
</a:t>
                      </a:r>
                      <a:r>
                        <a:rPr lang="en-US" sz="1400" dirty="0" err="1">
                          <a:effectLst/>
                        </a:rPr>
                        <a:t>Comunicación</a:t>
                      </a:r>
                      <a:r>
                        <a:rPr lang="en-US" sz="1400" dirty="0">
                          <a:effectLst/>
                        </a:rPr>
                        <a:t> entre hosts, </a:t>
                      </a:r>
                      <a:r>
                        <a:rPr lang="en-US" sz="1400" dirty="0" err="1">
                          <a:effectLst/>
                        </a:rPr>
                        <a:t>gestión</a:t>
                      </a:r>
                      <a:r>
                        <a:rPr lang="en-US" sz="1400" dirty="0">
                          <a:effectLst/>
                        </a:rPr>
                        <a:t> de </a:t>
                      </a:r>
                      <a:r>
                        <a:rPr lang="en-US" sz="1400" dirty="0" err="1">
                          <a:effectLst/>
                        </a:rPr>
                        <a:t>sesiones</a:t>
                      </a:r>
                      <a:r>
                        <a:rPr lang="en-US" sz="1400" dirty="0">
                          <a:effectLst/>
                        </a:rPr>
                        <a:t> entre </a:t>
                      </a:r>
                      <a:r>
                        <a:rPr lang="en-US" sz="1400" dirty="0" err="1">
                          <a:effectLst/>
                        </a:rPr>
                        <a:t>programas</a:t>
                      </a:r>
                      <a:r>
                        <a:rPr lang="en-US" sz="1400" dirty="0">
                          <a:effectLst/>
                        </a:rPr>
                        <a:t>
</a:t>
                      </a:r>
                    </a:p>
                  </a:txBody>
                  <a:tcPr marL="72999" marR="72999" marT="36500" marB="3650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5. </a:t>
                      </a:r>
                      <a:r>
                        <a:rPr lang="en-US" sz="1400" dirty="0" err="1">
                          <a:effectLst/>
                        </a:rPr>
                        <a:t>Sesión</a:t>
                      </a:r>
                      <a:r>
                        <a:rPr lang="en-US" sz="1400" dirty="0">
                          <a:effectLst/>
                        </a:rPr>
                        <a:t>
</a:t>
                      </a:r>
                      <a:r>
                        <a:rPr lang="en-US" sz="1400" dirty="0" err="1">
                          <a:effectLst/>
                        </a:rPr>
                        <a:t>Comunicación</a:t>
                      </a:r>
                      <a:r>
                        <a:rPr lang="en-US" sz="1400" dirty="0">
                          <a:effectLst/>
                        </a:rPr>
                        <a:t> entre hosts, </a:t>
                      </a:r>
                      <a:r>
                        <a:rPr lang="en-US" sz="1400" dirty="0" err="1">
                          <a:effectLst/>
                        </a:rPr>
                        <a:t>gestión</a:t>
                      </a:r>
                      <a:r>
                        <a:rPr lang="en-US" sz="1400" dirty="0">
                          <a:effectLst/>
                        </a:rPr>
                        <a:t> de </a:t>
                      </a:r>
                      <a:r>
                        <a:rPr lang="en-US" sz="1400" dirty="0" err="1">
                          <a:effectLst/>
                        </a:rPr>
                        <a:t>sesiones</a:t>
                      </a:r>
                      <a:r>
                        <a:rPr lang="en-US" sz="1400" dirty="0">
                          <a:effectLst/>
                        </a:rPr>
                        <a:t> entre </a:t>
                      </a:r>
                      <a:r>
                        <a:rPr lang="en-US" sz="1400" dirty="0" err="1">
                          <a:effectLst/>
                        </a:rPr>
                        <a:t>programas</a:t>
                      </a:r>
                      <a:r>
                        <a:rPr lang="en-US" sz="1400" dirty="0">
                          <a:effectLst/>
                        </a:rPr>
                        <a:t>
</a:t>
                      </a:r>
                    </a:p>
                  </a:txBody>
                  <a:tcPr marL="72999" marR="72999" marT="36500" marB="36500" anchor="ctr"/>
                </a:tc>
                <a:extLst>
                  <a:ext uri="{0D108BD9-81ED-4DB2-BD59-A6C34878D82A}">
                    <a16:rowId xmlns:a16="http://schemas.microsoft.com/office/drawing/2014/main" val="2161735134"/>
                  </a:ext>
                </a:extLst>
              </a:tr>
              <a:tr h="872267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4. Transporte
Conexiones end-to-end, fiabilidad y control de flujo
</a:t>
                      </a:r>
                      <a:endParaRPr lang="en-US" sz="1400" dirty="0">
                        <a:effectLst/>
                      </a:endParaRPr>
                    </a:p>
                  </a:txBody>
                  <a:tcPr marL="72999" marR="72999" marT="36500" marB="3650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4. </a:t>
                      </a:r>
                      <a:r>
                        <a:rPr lang="en-US" sz="1400" dirty="0" err="1">
                          <a:effectLst/>
                        </a:rPr>
                        <a:t>Transporte</a:t>
                      </a:r>
                      <a:r>
                        <a:rPr lang="en-US" sz="1400" dirty="0">
                          <a:effectLst/>
                        </a:rPr>
                        <a:t>
</a:t>
                      </a:r>
                      <a:r>
                        <a:rPr lang="en-US" sz="1400" dirty="0" err="1">
                          <a:effectLst/>
                        </a:rPr>
                        <a:t>Conexiones</a:t>
                      </a:r>
                      <a:r>
                        <a:rPr lang="en-US" sz="1400" dirty="0">
                          <a:effectLst/>
                        </a:rPr>
                        <a:t> end-to-end, </a:t>
                      </a:r>
                      <a:r>
                        <a:rPr lang="en-US" sz="1400" dirty="0" err="1">
                          <a:effectLst/>
                        </a:rPr>
                        <a:t>fiabilidad</a:t>
                      </a:r>
                      <a:r>
                        <a:rPr lang="en-US" sz="1400" dirty="0">
                          <a:effectLst/>
                        </a:rPr>
                        <a:t> y control de </a:t>
                      </a:r>
                      <a:r>
                        <a:rPr lang="en-US" sz="1400" dirty="0" err="1">
                          <a:effectLst/>
                        </a:rPr>
                        <a:t>flujo</a:t>
                      </a:r>
                      <a:r>
                        <a:rPr lang="en-US" sz="1400" dirty="0">
                          <a:effectLst/>
                        </a:rPr>
                        <a:t>
</a:t>
                      </a:r>
                    </a:p>
                  </a:txBody>
                  <a:tcPr marL="72999" marR="72999" marT="36500" marB="36500" anchor="ctr"/>
                </a:tc>
                <a:extLst>
                  <a:ext uri="{0D108BD9-81ED-4DB2-BD59-A6C34878D82A}">
                    <a16:rowId xmlns:a16="http://schemas.microsoft.com/office/drawing/2014/main" val="3522146014"/>
                  </a:ext>
                </a:extLst>
              </a:tr>
              <a:tr h="872267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3. Red
</a:t>
                      </a:r>
                      <a:r>
                        <a:rPr lang="en-US" sz="1400" dirty="0" err="1">
                          <a:effectLst/>
                        </a:rPr>
                        <a:t>Determinación</a:t>
                      </a:r>
                      <a:r>
                        <a:rPr lang="en-US" sz="1400" dirty="0">
                          <a:effectLst/>
                        </a:rPr>
                        <a:t> de la </a:t>
                      </a:r>
                      <a:r>
                        <a:rPr lang="en-US" sz="1400" dirty="0" err="1">
                          <a:effectLst/>
                        </a:rPr>
                        <a:t>ruta</a:t>
                      </a:r>
                      <a:r>
                        <a:rPr lang="en-US" sz="1400" dirty="0">
                          <a:effectLst/>
                        </a:rPr>
                        <a:t> y </a:t>
                      </a:r>
                      <a:r>
                        <a:rPr lang="en-US" sz="1400" dirty="0" err="1">
                          <a:effectLst/>
                        </a:rPr>
                        <a:t>direccionamiento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lógico</a:t>
                      </a:r>
                      <a:r>
                        <a:rPr lang="en-US" sz="1400" dirty="0">
                          <a:effectLst/>
                        </a:rPr>
                        <a:t>
</a:t>
                      </a:r>
                    </a:p>
                  </a:txBody>
                  <a:tcPr marL="72999" marR="72999" marT="36500" marB="3650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3. Red
</a:t>
                      </a:r>
                      <a:r>
                        <a:rPr lang="en-US" sz="1400" dirty="0" err="1">
                          <a:effectLst/>
                        </a:rPr>
                        <a:t>Determinación</a:t>
                      </a:r>
                      <a:r>
                        <a:rPr lang="en-US" sz="1400" dirty="0">
                          <a:effectLst/>
                        </a:rPr>
                        <a:t> de la </a:t>
                      </a:r>
                      <a:r>
                        <a:rPr lang="en-US" sz="1400" dirty="0" err="1">
                          <a:effectLst/>
                        </a:rPr>
                        <a:t>ruta</a:t>
                      </a:r>
                      <a:r>
                        <a:rPr lang="en-US" sz="1400" dirty="0">
                          <a:effectLst/>
                        </a:rPr>
                        <a:t> y </a:t>
                      </a:r>
                      <a:r>
                        <a:rPr lang="en-US" sz="1400" dirty="0" err="1">
                          <a:effectLst/>
                        </a:rPr>
                        <a:t>direccionamiento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lógico</a:t>
                      </a:r>
                      <a:r>
                        <a:rPr lang="en-US" sz="1400" dirty="0">
                          <a:effectLst/>
                        </a:rPr>
                        <a:t>
</a:t>
                      </a:r>
                    </a:p>
                  </a:txBody>
                  <a:tcPr marL="72999" marR="72999" marT="36500" marB="36500" anchor="ctr"/>
                </a:tc>
                <a:extLst>
                  <a:ext uri="{0D108BD9-81ED-4DB2-BD59-A6C34878D82A}">
                    <a16:rowId xmlns:a16="http://schemas.microsoft.com/office/drawing/2014/main" val="1635780584"/>
                  </a:ext>
                </a:extLst>
              </a:tr>
              <a:tr h="671383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2. Enlace de datos
Direccionamiento físico
</a:t>
                      </a:r>
                      <a:endParaRPr lang="en-US" sz="1400" dirty="0">
                        <a:effectLst/>
                      </a:endParaRPr>
                    </a:p>
                  </a:txBody>
                  <a:tcPr marL="72999" marR="72999" marT="36500" marB="3650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2. Enlace de </a:t>
                      </a:r>
                      <a:r>
                        <a:rPr lang="en-US" sz="1400" dirty="0" err="1">
                          <a:effectLst/>
                        </a:rPr>
                        <a:t>datos</a:t>
                      </a:r>
                      <a:r>
                        <a:rPr lang="en-US" sz="1400" dirty="0">
                          <a:effectLst/>
                        </a:rPr>
                        <a:t>
</a:t>
                      </a:r>
                      <a:r>
                        <a:rPr lang="en-US" sz="1400" dirty="0" err="1">
                          <a:effectLst/>
                        </a:rPr>
                        <a:t>Direccionamiento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físico</a:t>
                      </a:r>
                      <a:r>
                        <a:rPr lang="en-US" sz="1400" dirty="0">
                          <a:effectLst/>
                        </a:rPr>
                        <a:t>
</a:t>
                      </a:r>
                    </a:p>
                  </a:txBody>
                  <a:tcPr marL="72999" marR="72999" marT="36500" marB="36500" anchor="ctr"/>
                </a:tc>
                <a:extLst>
                  <a:ext uri="{0D108BD9-81ED-4DB2-BD59-A6C34878D82A}">
                    <a16:rowId xmlns:a16="http://schemas.microsoft.com/office/drawing/2014/main" val="2138734108"/>
                  </a:ext>
                </a:extLst>
              </a:tr>
              <a:tr h="872267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1. Físico
La infraestructura física utilizada para enviar y recibir señales
</a:t>
                      </a:r>
                      <a:endParaRPr lang="en-US" sz="1400" dirty="0">
                        <a:effectLst/>
                      </a:endParaRPr>
                    </a:p>
                  </a:txBody>
                  <a:tcPr marL="72999" marR="72999" marT="36500" marB="3650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1. </a:t>
                      </a:r>
                      <a:r>
                        <a:rPr lang="en-US" sz="1400" dirty="0" err="1">
                          <a:effectLst/>
                        </a:rPr>
                        <a:t>Físico</a:t>
                      </a:r>
                      <a:r>
                        <a:rPr lang="en-US" sz="1400" dirty="0">
                          <a:effectLst/>
                        </a:rPr>
                        <a:t>
La </a:t>
                      </a:r>
                      <a:r>
                        <a:rPr lang="en-US" sz="1400" dirty="0" err="1">
                          <a:effectLst/>
                        </a:rPr>
                        <a:t>infraestructura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física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utilizada</a:t>
                      </a:r>
                      <a:r>
                        <a:rPr lang="en-US" sz="1400" dirty="0">
                          <a:effectLst/>
                        </a:rPr>
                        <a:t> para </a:t>
                      </a:r>
                      <a:r>
                        <a:rPr lang="en-US" sz="1400" dirty="0" err="1">
                          <a:effectLst/>
                        </a:rPr>
                        <a:t>enviar</a:t>
                      </a:r>
                      <a:r>
                        <a:rPr lang="en-US" sz="1400" dirty="0">
                          <a:effectLst/>
                        </a:rPr>
                        <a:t> y </a:t>
                      </a:r>
                      <a:r>
                        <a:rPr lang="en-US" sz="1400" dirty="0" err="1">
                          <a:effectLst/>
                        </a:rPr>
                        <a:t>recibir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señales</a:t>
                      </a:r>
                      <a:r>
                        <a:rPr lang="en-US" sz="1400" dirty="0">
                          <a:effectLst/>
                        </a:rPr>
                        <a:t>
</a:t>
                      </a:r>
                    </a:p>
                  </a:txBody>
                  <a:tcPr marL="72999" marR="72999" marT="36500" marB="36500" anchor="ctr"/>
                </a:tc>
                <a:extLst>
                  <a:ext uri="{0D108BD9-81ED-4DB2-BD59-A6C34878D82A}">
                    <a16:rowId xmlns:a16="http://schemas.microsoft.com/office/drawing/2014/main" val="10935434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3CD152E-EF41-314A-9C3E-0BDB5E317DD5}"/>
              </a:ext>
            </a:extLst>
          </p:cNvPr>
          <p:cNvSpPr txBox="1"/>
          <p:nvPr/>
        </p:nvSpPr>
        <p:spPr>
          <a:xfrm>
            <a:off x="2590800" y="1051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 err="1"/>
              <a:t>Arquitectura</a:t>
            </a:r>
            <a:r>
              <a:rPr lang="en-US" altLang="en-US" sz="3200" dirty="0"/>
              <a:t> de red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3522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02752608-6E6D-4E1D-AE83-77C1840CA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Design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44D840B0-499E-4ED6-AF73-20890BA49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600200"/>
            <a:ext cx="8610600" cy="4525963"/>
          </a:xfrm>
        </p:spPr>
        <p:txBody>
          <a:bodyPr/>
          <a:lstStyle/>
          <a:p>
            <a:r>
              <a:rPr lang="en-US" altLang="en-US" sz="2300" dirty="0"/>
              <a:t>Un </a:t>
            </a:r>
            <a:r>
              <a:rPr lang="en-US" altLang="en-US" sz="2300" dirty="0" err="1"/>
              <a:t>mapa</a:t>
            </a:r>
            <a:r>
              <a:rPr lang="en-US" altLang="en-US" sz="2300" dirty="0"/>
              <a:t> de una red </a:t>
            </a:r>
            <a:r>
              <a:rPr lang="en-US" altLang="en-US" sz="2300" dirty="0" err="1"/>
              <a:t>muestra</a:t>
            </a:r>
            <a:r>
              <a:rPr lang="en-US" altLang="en-US" sz="2300" dirty="0"/>
              <a:t> la </a:t>
            </a:r>
            <a:r>
              <a:rPr lang="en-US" altLang="en-US" sz="2300" dirty="0" err="1"/>
              <a:t>estructura</a:t>
            </a:r>
            <a:r>
              <a:rPr lang="en-US" altLang="en-US" sz="2300" dirty="0"/>
              <a:t> </a:t>
            </a:r>
            <a:r>
              <a:rPr lang="en-US" altLang="en-US" sz="2300" dirty="0" err="1"/>
              <a:t>física</a:t>
            </a:r>
            <a:r>
              <a:rPr lang="en-US" altLang="en-US" sz="2300" dirty="0"/>
              <a:t> de la red, </a:t>
            </a:r>
            <a:r>
              <a:rPr lang="en-US" altLang="en-US" sz="2300" dirty="0" err="1"/>
              <a:t>incluidos</a:t>
            </a:r>
            <a:r>
              <a:rPr lang="en-US" altLang="en-US" sz="2300" dirty="0"/>
              <a:t> los </a:t>
            </a:r>
            <a:r>
              <a:rPr lang="en-US" altLang="en-US" sz="2300" dirty="0" err="1"/>
              <a:t>servidores</a:t>
            </a:r>
            <a:r>
              <a:rPr lang="en-US" altLang="en-US" sz="2300" dirty="0"/>
              <a:t>, las </a:t>
            </a:r>
            <a:r>
              <a:rPr lang="en-US" altLang="en-US" sz="2300" dirty="0" err="1"/>
              <a:t>estaciones</a:t>
            </a:r>
            <a:r>
              <a:rPr lang="en-US" altLang="en-US" sz="2300" dirty="0"/>
              <a:t> de </a:t>
            </a:r>
            <a:r>
              <a:rPr lang="en-US" altLang="en-US" sz="2300" dirty="0" err="1"/>
              <a:t>trabajo</a:t>
            </a:r>
            <a:r>
              <a:rPr lang="en-US" altLang="en-US" sz="2300" dirty="0"/>
              <a:t> y </a:t>
            </a:r>
            <a:r>
              <a:rPr lang="en-US" altLang="en-US" sz="2300" dirty="0" err="1"/>
              <a:t>otros</a:t>
            </a:r>
            <a:r>
              <a:rPr lang="en-US" altLang="en-US" sz="2300" dirty="0"/>
              <a:t> </a:t>
            </a:r>
            <a:r>
              <a:rPr lang="en-US" altLang="en-US" sz="2300" dirty="0" err="1"/>
              <a:t>dispositivos</a:t>
            </a:r>
            <a:r>
              <a:rPr lang="en-US" altLang="en-US" sz="2300" dirty="0"/>
              <a:t> de red. Este </a:t>
            </a:r>
            <a:r>
              <a:rPr lang="en-US" altLang="en-US" sz="2300" dirty="0" err="1"/>
              <a:t>diseño</a:t>
            </a:r>
            <a:r>
              <a:rPr lang="en-US" altLang="en-US" sz="2300" dirty="0"/>
              <a:t> se </a:t>
            </a:r>
            <a:r>
              <a:rPr lang="en-US" altLang="en-US" sz="2300" dirty="0" err="1"/>
              <a:t>denomina</a:t>
            </a:r>
            <a:r>
              <a:rPr lang="en-US" altLang="en-US" sz="2300" dirty="0"/>
              <a:t> </a:t>
            </a:r>
            <a:r>
              <a:rPr lang="en-US" altLang="en-US" sz="2300" dirty="0" err="1"/>
              <a:t>topología</a:t>
            </a:r>
            <a:r>
              <a:rPr lang="en-US" altLang="en-US" sz="2300" dirty="0"/>
              <a:t> de red.
La </a:t>
            </a:r>
            <a:r>
              <a:rPr lang="en-US" altLang="en-US" sz="2300" dirty="0" err="1"/>
              <a:t>topología</a:t>
            </a:r>
            <a:r>
              <a:rPr lang="en-US" altLang="en-US" sz="2300" dirty="0"/>
              <a:t> </a:t>
            </a:r>
            <a:r>
              <a:rPr lang="en-US" altLang="en-US" sz="2300" dirty="0" err="1"/>
              <a:t>resuelve</a:t>
            </a:r>
            <a:r>
              <a:rPr lang="en-US" altLang="en-US" sz="2300" dirty="0"/>
              <a:t> los </a:t>
            </a:r>
            <a:r>
              <a:rPr lang="en-US" altLang="en-US" sz="2300" dirty="0" err="1"/>
              <a:t>problemas</a:t>
            </a:r>
            <a:r>
              <a:rPr lang="en-US" altLang="en-US" sz="2300" dirty="0"/>
              <a:t> de </a:t>
            </a:r>
            <a:r>
              <a:rPr lang="en-US" altLang="en-US" sz="2300" dirty="0" err="1"/>
              <a:t>contención</a:t>
            </a:r>
            <a:r>
              <a:rPr lang="en-US" altLang="en-US" sz="2300" dirty="0"/>
              <a:t> y </a:t>
            </a:r>
            <a:r>
              <a:rPr lang="en-US" altLang="en-US" sz="2300" dirty="0" err="1"/>
              <a:t>colisión</a:t>
            </a:r>
            <a:r>
              <a:rPr lang="en-US" altLang="en-US" sz="2300" dirty="0"/>
              <a:t>. 
</a:t>
            </a:r>
            <a:r>
              <a:rPr lang="en-US" altLang="en-US" sz="2300" dirty="0" err="1"/>
              <a:t>Cuando</a:t>
            </a:r>
            <a:r>
              <a:rPr lang="en-US" altLang="en-US" sz="2300" dirty="0"/>
              <a:t> dos </a:t>
            </a:r>
            <a:r>
              <a:rPr lang="en-US" altLang="en-US" sz="2300" dirty="0" err="1"/>
              <a:t>equipos</a:t>
            </a:r>
            <a:r>
              <a:rPr lang="en-US" altLang="en-US" sz="2300" dirty="0"/>
              <a:t> </a:t>
            </a:r>
            <a:r>
              <a:rPr lang="en-US" altLang="en-US" sz="2300" dirty="0" err="1"/>
              <a:t>intentan</a:t>
            </a:r>
            <a:r>
              <a:rPr lang="en-US" altLang="en-US" sz="2300" dirty="0"/>
              <a:t> acceder a la red al </a:t>
            </a:r>
            <a:r>
              <a:rPr lang="en-US" altLang="en-US" sz="2300" dirty="0" err="1"/>
              <a:t>mismo</a:t>
            </a:r>
            <a:r>
              <a:rPr lang="en-US" altLang="en-US" sz="2300" dirty="0"/>
              <a:t> </a:t>
            </a:r>
            <a:r>
              <a:rPr lang="en-US" altLang="en-US" sz="2300" dirty="0" err="1"/>
              <a:t>tiempo</a:t>
            </a:r>
            <a:r>
              <a:rPr lang="en-US" altLang="en-US" sz="2300" dirty="0"/>
              <a:t>, </a:t>
            </a:r>
            <a:r>
              <a:rPr lang="en-US" altLang="en-US" sz="2300" dirty="0" err="1"/>
              <a:t>están</a:t>
            </a:r>
            <a:r>
              <a:rPr lang="en-US" altLang="en-US" sz="2300" dirty="0"/>
              <a:t> </a:t>
            </a:r>
            <a:r>
              <a:rPr lang="en-US" altLang="en-US" sz="2300" dirty="0" err="1"/>
              <a:t>en</a:t>
            </a:r>
            <a:r>
              <a:rPr lang="en-US" altLang="en-US" sz="2300" dirty="0"/>
              <a:t> </a:t>
            </a:r>
            <a:r>
              <a:rPr lang="en-US" altLang="en-US" sz="2300" dirty="0" err="1"/>
              <a:t>contención</a:t>
            </a:r>
            <a:r>
              <a:rPr lang="en-US" altLang="en-US" sz="2300" dirty="0"/>
              <a:t>. 
Si ambos </a:t>
            </a:r>
            <a:r>
              <a:rPr lang="en-US" altLang="en-US" sz="2300" dirty="0" err="1"/>
              <a:t>enviaran</a:t>
            </a:r>
            <a:r>
              <a:rPr lang="en-US" altLang="en-US" sz="2300" dirty="0"/>
              <a:t> sus </a:t>
            </a:r>
            <a:r>
              <a:rPr lang="en-US" altLang="en-US" sz="2300" dirty="0" err="1"/>
              <a:t>datos</a:t>
            </a:r>
            <a:r>
              <a:rPr lang="en-US" altLang="en-US" sz="2300" dirty="0"/>
              <a:t> a la </a:t>
            </a:r>
            <a:r>
              <a:rPr lang="en-US" altLang="en-US" sz="2300" dirty="0" err="1"/>
              <a:t>vez</a:t>
            </a:r>
            <a:r>
              <a:rPr lang="en-US" altLang="en-US" sz="2300" dirty="0"/>
              <a:t>, </a:t>
            </a:r>
            <a:r>
              <a:rPr lang="en-US" altLang="en-US" sz="2300" dirty="0" err="1"/>
              <a:t>podría</a:t>
            </a:r>
            <a:r>
              <a:rPr lang="en-US" altLang="en-US" sz="2300" dirty="0"/>
              <a:t> </a:t>
            </a:r>
            <a:r>
              <a:rPr lang="en-US" altLang="en-US" sz="2300" dirty="0" err="1"/>
              <a:t>haber</a:t>
            </a:r>
            <a:r>
              <a:rPr lang="en-US" altLang="en-US" sz="2300" dirty="0"/>
              <a:t> una </a:t>
            </a:r>
            <a:r>
              <a:rPr lang="en-US" altLang="en-US" sz="2300" dirty="0" err="1"/>
              <a:t>colisión</a:t>
            </a:r>
            <a:r>
              <a:rPr lang="en-US" altLang="en-US" sz="2300" dirty="0"/>
              <a:t>, con</a:t>
            </a:r>
            <a:br>
              <a:rPr lang="en-US" altLang="en-US" sz="2300" dirty="0"/>
            </a:br>
            <a:r>
              <a:rPr lang="en-US" altLang="en-US" sz="2300" dirty="0"/>
              <a:t>los </a:t>
            </a:r>
            <a:r>
              <a:rPr lang="en-US" altLang="en-US" sz="2300" dirty="0" err="1"/>
              <a:t>datos</a:t>
            </a:r>
            <a:r>
              <a:rPr lang="en-US" altLang="en-US" sz="2300" dirty="0"/>
              <a:t> se </a:t>
            </a:r>
            <a:r>
              <a:rPr lang="en-US" altLang="en-US" sz="2300" dirty="0" err="1"/>
              <a:t>mezclan</a:t>
            </a:r>
            <a:r>
              <a:rPr lang="en-US" altLang="en-US" sz="2300" dirty="0"/>
              <a:t>. 
</a:t>
            </a:r>
            <a:endParaRPr lang="en-US" altLang="en-US" dirty="0"/>
          </a:p>
        </p:txBody>
      </p:sp>
      <p:pic>
        <p:nvPicPr>
          <p:cNvPr id="14340" name="Picture 2">
            <a:extLst>
              <a:ext uri="{FF2B5EF4-FFF2-40B4-BE49-F238E27FC236}">
                <a16:creationId xmlns:a16="http://schemas.microsoft.com/office/drawing/2014/main" id="{C9E10499-C245-498B-B408-8EFE84788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3288" y="4003675"/>
            <a:ext cx="4430712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B7271056-5AB1-40D5-995D-51BF1068F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Choosing a Network Topology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995B8EC9-4FB5-47C9-8989-DEE5AEB80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La </a:t>
            </a:r>
            <a:r>
              <a:rPr lang="en-US" altLang="en-US" b="1" dirty="0" err="1">
                <a:solidFill>
                  <a:srgbClr val="FF0000"/>
                </a:solidFill>
              </a:rPr>
              <a:t>topología</a:t>
            </a:r>
            <a:r>
              <a:rPr lang="en-US" altLang="en-US" b="1" dirty="0">
                <a:solidFill>
                  <a:srgbClr val="FF0000"/>
                </a:solidFill>
              </a:rPr>
              <a:t> de bus es un </a:t>
            </a:r>
            <a:r>
              <a:rPr lang="en-US" altLang="en-US" b="1" dirty="0" err="1">
                <a:solidFill>
                  <a:srgbClr val="FF0000"/>
                </a:solidFill>
              </a:rPr>
              <a:t>diseño</a:t>
            </a:r>
            <a:r>
              <a:rPr lang="en-US" altLang="en-US" b="1" dirty="0">
                <a:solidFill>
                  <a:srgbClr val="FF0000"/>
                </a:solidFill>
              </a:rPr>
              <a:t> de red </a:t>
            </a:r>
            <a:r>
              <a:rPr lang="en-US" altLang="en-US" b="1" dirty="0" err="1">
                <a:solidFill>
                  <a:srgbClr val="FF0000"/>
                </a:solidFill>
              </a:rPr>
              <a:t>antiguo</a:t>
            </a:r>
            <a:r>
              <a:rPr lang="en-US" altLang="en-US" b="1" dirty="0">
                <a:solidFill>
                  <a:srgbClr val="FF0000"/>
                </a:solidFill>
              </a:rPr>
              <a:t> y </a:t>
            </a:r>
            <a:r>
              <a:rPr lang="en-US" altLang="en-US" b="1" dirty="0" err="1">
                <a:solidFill>
                  <a:srgbClr val="FF0000"/>
                </a:solidFill>
              </a:rPr>
              <a:t>poco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frecuente</a:t>
            </a:r>
            <a:r>
              <a:rPr lang="en-US" altLang="en-US" b="1" dirty="0">
                <a:solidFill>
                  <a:srgbClr val="FF0000"/>
                </a:solidFill>
              </a:rPr>
              <a:t>, </a:t>
            </a:r>
            <a:r>
              <a:rPr lang="en-US" altLang="en-US" b="1" dirty="0" err="1">
                <a:solidFill>
                  <a:srgbClr val="FF0000"/>
                </a:solidFill>
              </a:rPr>
              <a:t>en</a:t>
            </a:r>
            <a:r>
              <a:rPr lang="en-US" altLang="en-US" b="1" dirty="0">
                <a:solidFill>
                  <a:srgbClr val="FF0000"/>
                </a:solidFill>
              </a:rPr>
              <a:t> el que los </a:t>
            </a:r>
            <a:r>
              <a:rPr lang="en-US" altLang="en-US" b="1" dirty="0" err="1">
                <a:solidFill>
                  <a:srgbClr val="FF0000"/>
                </a:solidFill>
              </a:rPr>
              <a:t>dispositivos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están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conectados</a:t>
            </a:r>
            <a:r>
              <a:rPr lang="en-US" altLang="en-US" b="1" dirty="0">
                <a:solidFill>
                  <a:srgbClr val="FF0000"/>
                </a:solidFill>
              </a:rPr>
              <a:t> a una sola </a:t>
            </a:r>
            <a:r>
              <a:rPr lang="en-US" altLang="en-US" b="1" dirty="0" err="1">
                <a:solidFill>
                  <a:srgbClr val="FF0000"/>
                </a:solidFill>
              </a:rPr>
              <a:t>línea</a:t>
            </a:r>
            <a:r>
              <a:rPr lang="en-US" altLang="en-US" b="1" dirty="0">
                <a:solidFill>
                  <a:srgbClr val="FF0000"/>
                </a:solidFill>
              </a:rPr>
              <a:t> de red. 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b="1" dirty="0">
                <a:solidFill>
                  <a:srgbClr val="FF0000"/>
                </a:solidFill>
              </a:rPr>
              <a:t>La </a:t>
            </a:r>
            <a:r>
              <a:rPr lang="en-US" altLang="en-US" b="1" dirty="0" err="1">
                <a:solidFill>
                  <a:srgbClr val="FF0000"/>
                </a:solidFill>
              </a:rPr>
              <a:t>topología</a:t>
            </a:r>
            <a:r>
              <a:rPr lang="en-US" altLang="en-US" b="1" dirty="0">
                <a:solidFill>
                  <a:srgbClr val="FF0000"/>
                </a:solidFill>
              </a:rPr>
              <a:t> de </a:t>
            </a:r>
            <a:r>
              <a:rPr lang="en-US" altLang="en-US" b="1" dirty="0" err="1">
                <a:solidFill>
                  <a:srgbClr val="FF0000"/>
                </a:solidFill>
              </a:rPr>
              <a:t>anillo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conecta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todos</a:t>
            </a:r>
            <a:r>
              <a:rPr lang="en-US" altLang="en-US" b="1" dirty="0">
                <a:solidFill>
                  <a:srgbClr val="FF0000"/>
                </a:solidFill>
              </a:rPr>
              <a:t> los </a:t>
            </a:r>
            <a:r>
              <a:rPr lang="en-US" altLang="en-US" b="1" dirty="0" err="1">
                <a:solidFill>
                  <a:srgbClr val="FF0000"/>
                </a:solidFill>
              </a:rPr>
              <a:t>dispositivos</a:t>
            </a:r>
            <a:r>
              <a:rPr lang="en-US" altLang="en-US" b="1" dirty="0">
                <a:solidFill>
                  <a:srgbClr val="FF0000"/>
                </a:solidFill>
              </a:rPr>
              <a:t> de red </a:t>
            </a:r>
            <a:r>
              <a:rPr lang="en-US" altLang="en-US" b="1" dirty="0" err="1">
                <a:solidFill>
                  <a:srgbClr val="FF0000"/>
                </a:solidFill>
              </a:rPr>
              <a:t>en</a:t>
            </a:r>
            <a:r>
              <a:rPr lang="en-US" altLang="en-US" b="1" dirty="0">
                <a:solidFill>
                  <a:srgbClr val="FF0000"/>
                </a:solidFill>
              </a:rPr>
              <a:t> un </a:t>
            </a:r>
            <a:r>
              <a:rPr lang="en-US" altLang="en-US" b="1" dirty="0" err="1">
                <a:solidFill>
                  <a:srgbClr val="FF0000"/>
                </a:solidFill>
              </a:rPr>
              <a:t>círculo</a:t>
            </a:r>
            <a:r>
              <a:rPr lang="en-US" altLang="en-US" b="1" dirty="0">
                <a:solidFill>
                  <a:srgbClr val="FF0000"/>
                </a:solidFill>
              </a:rPr>
              <a:t>. Para </a:t>
            </a:r>
            <a:r>
              <a:rPr lang="en-US" altLang="en-US" b="1" dirty="0" err="1">
                <a:solidFill>
                  <a:srgbClr val="FF0000"/>
                </a:solidFill>
              </a:rPr>
              <a:t>controlar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colisiones</a:t>
            </a:r>
            <a:r>
              <a:rPr lang="en-US" altLang="en-US" b="1" dirty="0">
                <a:solidFill>
                  <a:srgbClr val="FF0000"/>
                </a:solidFill>
              </a:rPr>
              <a:t>, </a:t>
            </a:r>
            <a:r>
              <a:rPr lang="en-US" altLang="en-US" b="1" dirty="0" err="1">
                <a:solidFill>
                  <a:srgbClr val="FF0000"/>
                </a:solidFill>
              </a:rPr>
              <a:t>estas</a:t>
            </a:r>
            <a:r>
              <a:rPr lang="en-US" altLang="en-US" b="1" dirty="0">
                <a:solidFill>
                  <a:srgbClr val="FF0000"/>
                </a:solidFill>
              </a:rPr>
              <a:t> redes </a:t>
            </a:r>
            <a:r>
              <a:rPr lang="en-US" altLang="en-US" b="1" dirty="0" err="1">
                <a:solidFill>
                  <a:srgbClr val="FF0000"/>
                </a:solidFill>
              </a:rPr>
              <a:t>pasan</a:t>
            </a:r>
            <a:r>
              <a:rPr lang="en-US" altLang="en-US" b="1" dirty="0">
                <a:solidFill>
                  <a:srgbClr val="FF0000"/>
                </a:solidFill>
              </a:rPr>
              <a:t> tokens, o </a:t>
            </a:r>
            <a:r>
              <a:rPr lang="en-US" altLang="en-US" b="1" dirty="0" err="1">
                <a:solidFill>
                  <a:srgbClr val="FF0000"/>
                </a:solidFill>
              </a:rPr>
              <a:t>unidades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especiales</a:t>
            </a:r>
            <a:r>
              <a:rPr lang="en-US" altLang="en-US" b="1" dirty="0">
                <a:solidFill>
                  <a:srgbClr val="FF0000"/>
                </a:solidFill>
              </a:rPr>
              <a:t> de </a:t>
            </a:r>
            <a:r>
              <a:rPr lang="en-US" altLang="en-US" b="1" dirty="0" err="1">
                <a:solidFill>
                  <a:srgbClr val="FF0000"/>
                </a:solidFill>
              </a:rPr>
              <a:t>datos</a:t>
            </a:r>
            <a:r>
              <a:rPr lang="en-US" altLang="en-US" b="1" dirty="0">
                <a:solidFill>
                  <a:srgbClr val="FF0000"/>
                </a:solidFill>
              </a:rPr>
              <a:t>, </a:t>
            </a:r>
            <a:r>
              <a:rPr lang="en-US" altLang="en-US" b="1" dirty="0" err="1">
                <a:solidFill>
                  <a:srgbClr val="FF0000"/>
                </a:solidFill>
              </a:rPr>
              <a:t>alrededor</a:t>
            </a:r>
            <a:r>
              <a:rPr lang="en-US" altLang="en-US" b="1" dirty="0">
                <a:solidFill>
                  <a:srgbClr val="FF0000"/>
                </a:solidFill>
              </a:rPr>
              <a:t> del </a:t>
            </a:r>
            <a:r>
              <a:rPr lang="en-US" altLang="en-US" b="1" dirty="0" err="1">
                <a:solidFill>
                  <a:srgbClr val="FF0000"/>
                </a:solidFill>
              </a:rPr>
              <a:t>anillo</a:t>
            </a:r>
            <a:r>
              <a:rPr lang="en-US" altLang="en-US" b="1" dirty="0">
                <a:solidFill>
                  <a:srgbClr val="FF0000"/>
                </a:solidFill>
              </a:rPr>
              <a:t>. 
</a:t>
            </a:r>
            <a:endParaRPr lang="en-US" altLang="en-US" dirty="0"/>
          </a:p>
          <a:p>
            <a:endParaRPr lang="en-US" alt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E451D5C-B167-D748-9B5F-DF2832FA2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743200"/>
            <a:ext cx="5517050" cy="171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A53A7EF-A823-4E7F-8A0F-AD08961F8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Choosing a Network Topology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3D9A75A2-2FFF-44B6-A4F5-E4461C877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El </a:t>
            </a:r>
            <a:r>
              <a:rPr lang="en-US" altLang="en-US" b="1" dirty="0" err="1">
                <a:solidFill>
                  <a:srgbClr val="FF0000"/>
                </a:solidFill>
              </a:rPr>
              <a:t>diseño</a:t>
            </a:r>
            <a:r>
              <a:rPr lang="en-US" altLang="en-US" b="1" dirty="0">
                <a:solidFill>
                  <a:srgbClr val="FF0000"/>
                </a:solidFill>
              </a:rPr>
              <a:t> de </a:t>
            </a:r>
            <a:r>
              <a:rPr lang="en-US" altLang="en-US" b="1" dirty="0" err="1">
                <a:solidFill>
                  <a:srgbClr val="FF0000"/>
                </a:solidFill>
              </a:rPr>
              <a:t>topología</a:t>
            </a:r>
            <a:r>
              <a:rPr lang="en-US" altLang="en-US" b="1" dirty="0">
                <a:solidFill>
                  <a:srgbClr val="FF0000"/>
                </a:solidFill>
              </a:rPr>
              <a:t> de </a:t>
            </a:r>
            <a:r>
              <a:rPr lang="en-US" altLang="en-US" b="1" dirty="0" err="1">
                <a:solidFill>
                  <a:srgbClr val="FF0000"/>
                </a:solidFill>
              </a:rPr>
              <a:t>estrella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conecta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cada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dispositivo</a:t>
            </a:r>
            <a:r>
              <a:rPr lang="en-US" altLang="en-US" b="1" dirty="0">
                <a:solidFill>
                  <a:srgbClr val="FF0000"/>
                </a:solidFill>
              </a:rPr>
              <a:t> de red a un </a:t>
            </a:r>
            <a:r>
              <a:rPr lang="en-US" altLang="en-US" b="1" dirty="0" err="1">
                <a:solidFill>
                  <a:srgbClr val="FF0000"/>
                </a:solidFill>
              </a:rPr>
              <a:t>concentrador</a:t>
            </a:r>
            <a:r>
              <a:rPr lang="en-US" altLang="en-US" b="1" dirty="0">
                <a:solidFill>
                  <a:srgbClr val="FF0000"/>
                </a:solidFill>
              </a:rPr>
              <a:t> central. Un </a:t>
            </a:r>
            <a:r>
              <a:rPr lang="en-US" altLang="en-US" b="1" dirty="0" err="1">
                <a:solidFill>
                  <a:srgbClr val="FF0000"/>
                </a:solidFill>
              </a:rPr>
              <a:t>concentrador</a:t>
            </a:r>
            <a:r>
              <a:rPr lang="en-US" altLang="en-US" b="1" dirty="0">
                <a:solidFill>
                  <a:srgbClr val="FF0000"/>
                </a:solidFill>
              </a:rPr>
              <a:t> es un punto de </a:t>
            </a:r>
            <a:r>
              <a:rPr lang="en-US" altLang="en-US" b="1" dirty="0" err="1">
                <a:solidFill>
                  <a:srgbClr val="FF0000"/>
                </a:solidFill>
              </a:rPr>
              <a:t>conexión</a:t>
            </a:r>
            <a:r>
              <a:rPr lang="en-US" altLang="en-US" b="1" dirty="0">
                <a:solidFill>
                  <a:srgbClr val="FF0000"/>
                </a:solidFill>
              </a:rPr>
              <a:t> para </a:t>
            </a:r>
            <a:r>
              <a:rPr lang="en-US" altLang="en-US" b="1" dirty="0" err="1">
                <a:solidFill>
                  <a:srgbClr val="FF0000"/>
                </a:solidFill>
              </a:rPr>
              <a:t>todos</a:t>
            </a:r>
            <a:r>
              <a:rPr lang="en-US" altLang="en-US" b="1" dirty="0">
                <a:solidFill>
                  <a:srgbClr val="FF0000"/>
                </a:solidFill>
              </a:rPr>
              <a:t> los </a:t>
            </a:r>
            <a:r>
              <a:rPr lang="en-US" altLang="en-US" b="1" dirty="0" err="1">
                <a:solidFill>
                  <a:srgbClr val="FF0000"/>
                </a:solidFill>
              </a:rPr>
              <a:t>equipos</a:t>
            </a:r>
            <a:r>
              <a:rPr lang="en-US" altLang="en-US" b="1" dirty="0">
                <a:solidFill>
                  <a:srgbClr val="FF0000"/>
                </a:solidFill>
              </a:rPr>
              <a:t>, </a:t>
            </a:r>
            <a:r>
              <a:rPr lang="en-US" altLang="en-US" b="1" dirty="0" err="1">
                <a:solidFill>
                  <a:srgbClr val="FF0000"/>
                </a:solidFill>
              </a:rPr>
              <a:t>impresoras</a:t>
            </a:r>
            <a:r>
              <a:rPr lang="en-US" altLang="en-US" b="1" dirty="0">
                <a:solidFill>
                  <a:srgbClr val="FF0000"/>
                </a:solidFill>
              </a:rPr>
              <a:t> y </a:t>
            </a:r>
            <a:r>
              <a:rPr lang="en-US" altLang="en-US" b="1" dirty="0" err="1">
                <a:solidFill>
                  <a:srgbClr val="FF0000"/>
                </a:solidFill>
              </a:rPr>
              <a:t>otros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equipos</a:t>
            </a:r>
            <a:r>
              <a:rPr lang="en-US" altLang="en-US" b="1" dirty="0">
                <a:solidFill>
                  <a:srgbClr val="FF0000"/>
                </a:solidFill>
              </a:rPr>
              <a:t> de la red. 
</a:t>
            </a:r>
            <a:endParaRPr lang="en-US" altLang="en-US" dirty="0"/>
          </a:p>
        </p:txBody>
      </p:sp>
      <p:pic>
        <p:nvPicPr>
          <p:cNvPr id="16388" name="Picture 2">
            <a:extLst>
              <a:ext uri="{FF2B5EF4-FFF2-40B4-BE49-F238E27FC236}">
                <a16:creationId xmlns:a16="http://schemas.microsoft.com/office/drawing/2014/main" id="{D3F30CA0-F5D6-4B23-9294-31BA81A5E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124200"/>
            <a:ext cx="2659063" cy="300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83C171FB-593B-48E9-9D30-F6FC52E70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Elegir</a:t>
            </a:r>
            <a:r>
              <a:rPr lang="en-US" altLang="en-US" dirty="0"/>
              <a:t> una </a:t>
            </a:r>
            <a:r>
              <a:rPr lang="en-US" altLang="en-US" dirty="0" err="1"/>
              <a:t>topología</a:t>
            </a:r>
            <a:r>
              <a:rPr lang="en-US" altLang="en-US" dirty="0"/>
              <a:t> de red
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71610A86-8FF7-42AA-AF18-D4F8F4564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La </a:t>
            </a:r>
            <a:r>
              <a:rPr lang="en-US" altLang="en-US" b="1" dirty="0" err="1">
                <a:solidFill>
                  <a:srgbClr val="FF0000"/>
                </a:solidFill>
              </a:rPr>
              <a:t>topología</a:t>
            </a:r>
            <a:r>
              <a:rPr lang="en-US" altLang="en-US" b="1" dirty="0">
                <a:solidFill>
                  <a:srgbClr val="FF0000"/>
                </a:solidFill>
              </a:rPr>
              <a:t> de bus </a:t>
            </a:r>
            <a:r>
              <a:rPr lang="en-US" altLang="en-US" b="1" dirty="0" err="1">
                <a:solidFill>
                  <a:srgbClr val="FF0000"/>
                </a:solidFill>
              </a:rPr>
              <a:t>estelar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conecta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varias</a:t>
            </a:r>
            <a:r>
              <a:rPr lang="en-US" altLang="en-US" b="1" dirty="0">
                <a:solidFill>
                  <a:srgbClr val="FF0000"/>
                </a:solidFill>
              </a:rPr>
              <a:t> redes </a:t>
            </a:r>
            <a:r>
              <a:rPr lang="en-US" altLang="en-US" b="1" dirty="0" err="1">
                <a:solidFill>
                  <a:srgbClr val="FF0000"/>
                </a:solidFill>
              </a:rPr>
              <a:t>estelares</a:t>
            </a:r>
            <a:r>
              <a:rPr lang="en-US" altLang="en-US" b="1" dirty="0">
                <a:solidFill>
                  <a:srgbClr val="FF0000"/>
                </a:solidFill>
              </a:rPr>
              <a:t> a lo largo de un </a:t>
            </a:r>
            <a:r>
              <a:rPr lang="en-US" altLang="en-US" b="1" dirty="0" err="1">
                <a:solidFill>
                  <a:srgbClr val="FF0000"/>
                </a:solidFill>
              </a:rPr>
              <a:t>autobús</a:t>
            </a:r>
            <a:r>
              <a:rPr lang="en-US" altLang="en-US" b="1" dirty="0">
                <a:solidFill>
                  <a:srgbClr val="FF0000"/>
                </a:solidFill>
              </a:rPr>
              <a:t>.
</a:t>
            </a:r>
            <a:r>
              <a:rPr lang="en-US" altLang="en-US" b="1" dirty="0" err="1">
                <a:solidFill>
                  <a:srgbClr val="FF0000"/>
                </a:solidFill>
              </a:rPr>
              <a:t>En</a:t>
            </a:r>
            <a:r>
              <a:rPr lang="en-US" altLang="en-US" b="1" dirty="0">
                <a:solidFill>
                  <a:srgbClr val="FF0000"/>
                </a:solidFill>
              </a:rPr>
              <a:t> la </a:t>
            </a:r>
            <a:r>
              <a:rPr lang="en-US" altLang="en-US" b="1" dirty="0" err="1">
                <a:solidFill>
                  <a:srgbClr val="FF0000"/>
                </a:solidFill>
              </a:rPr>
              <a:t>topología</a:t>
            </a:r>
            <a:r>
              <a:rPr lang="en-US" altLang="en-US" b="1" dirty="0">
                <a:solidFill>
                  <a:srgbClr val="FF0000"/>
                </a:solidFill>
              </a:rPr>
              <a:t> de </a:t>
            </a:r>
            <a:r>
              <a:rPr lang="en-US" altLang="en-US" b="1" dirty="0" err="1">
                <a:solidFill>
                  <a:srgbClr val="FF0000"/>
                </a:solidFill>
              </a:rPr>
              <a:t>malla</a:t>
            </a:r>
            <a:r>
              <a:rPr lang="en-US" altLang="en-US" b="1" dirty="0">
                <a:solidFill>
                  <a:srgbClr val="FF0000"/>
                </a:solidFill>
              </a:rPr>
              <a:t>, </a:t>
            </a:r>
            <a:r>
              <a:rPr lang="en-US" altLang="en-US" b="1" dirty="0" err="1">
                <a:solidFill>
                  <a:srgbClr val="FF0000"/>
                </a:solidFill>
              </a:rPr>
              <a:t>todos</a:t>
            </a:r>
            <a:r>
              <a:rPr lang="en-US" altLang="en-US" b="1" dirty="0">
                <a:solidFill>
                  <a:srgbClr val="FF0000"/>
                </a:solidFill>
              </a:rPr>
              <a:t> los </a:t>
            </a:r>
            <a:r>
              <a:rPr lang="en-US" altLang="en-US" b="1" dirty="0" err="1">
                <a:solidFill>
                  <a:srgbClr val="FF0000"/>
                </a:solidFill>
              </a:rPr>
              <a:t>componentes</a:t>
            </a:r>
            <a:r>
              <a:rPr lang="en-US" altLang="en-US" b="1" dirty="0">
                <a:solidFill>
                  <a:srgbClr val="FF0000"/>
                </a:solidFill>
              </a:rPr>
              <a:t> se </a:t>
            </a:r>
            <a:r>
              <a:rPr lang="en-US" altLang="en-US" b="1" dirty="0" err="1">
                <a:solidFill>
                  <a:srgbClr val="FF0000"/>
                </a:solidFill>
              </a:rPr>
              <a:t>conectan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directamente</a:t>
            </a:r>
            <a:r>
              <a:rPr lang="en-US" altLang="en-US" b="1" dirty="0">
                <a:solidFill>
                  <a:srgbClr val="FF0000"/>
                </a:solidFill>
              </a:rPr>
              <a:t> a </a:t>
            </a:r>
            <a:r>
              <a:rPr lang="en-US" altLang="en-US" b="1" dirty="0" err="1">
                <a:solidFill>
                  <a:srgbClr val="FF0000"/>
                </a:solidFill>
              </a:rPr>
              <a:t>otros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componentes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mediante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varias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rutas</a:t>
            </a:r>
            <a:r>
              <a:rPr lang="en-US" altLang="en-US" b="1" dirty="0">
                <a:solidFill>
                  <a:srgbClr val="FF0000"/>
                </a:solidFill>
              </a:rPr>
              <a:t> de </a:t>
            </a:r>
            <a:r>
              <a:rPr lang="en-US" altLang="en-US" b="1" dirty="0" err="1">
                <a:solidFill>
                  <a:srgbClr val="FF0000"/>
                </a:solidFill>
              </a:rPr>
              <a:t>acceso</a:t>
            </a:r>
            <a:r>
              <a:rPr lang="en-US" altLang="en-US" b="1" dirty="0">
                <a:solidFill>
                  <a:srgbClr val="FF0000"/>
                </a:solidFill>
              </a:rPr>
              <a:t>. 
</a:t>
            </a: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E43E56BF-8359-4F3E-B884-9A8DA5E4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Explorar</a:t>
            </a:r>
            <a:r>
              <a:rPr lang="en-US" altLang="en-US" dirty="0"/>
              <a:t> Ethernet 
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30B07981-27D7-4E41-A8D2-00E973DB3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Ethernet es la </a:t>
            </a:r>
            <a:r>
              <a:rPr lang="en-US" altLang="en-US" b="1" dirty="0" err="1">
                <a:solidFill>
                  <a:srgbClr val="FF0000"/>
                </a:solidFill>
              </a:rPr>
              <a:t>tecnología</a:t>
            </a:r>
            <a:r>
              <a:rPr lang="en-US" altLang="en-US" b="1" dirty="0">
                <a:solidFill>
                  <a:srgbClr val="FF0000"/>
                </a:solidFill>
              </a:rPr>
              <a:t> de red </a:t>
            </a:r>
            <a:r>
              <a:rPr lang="en-US" altLang="en-US" b="1" dirty="0" err="1">
                <a:solidFill>
                  <a:srgbClr val="FF0000"/>
                </a:solidFill>
              </a:rPr>
              <a:t>más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común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utilizada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en</a:t>
            </a:r>
            <a:r>
              <a:rPr lang="en-US" altLang="en-US" b="1" dirty="0">
                <a:solidFill>
                  <a:srgbClr val="FF0000"/>
                </a:solidFill>
              </a:rPr>
              <a:t> LAN. 
Para </a:t>
            </a:r>
            <a:r>
              <a:rPr lang="en-US" altLang="en-US" b="1" dirty="0" err="1">
                <a:solidFill>
                  <a:srgbClr val="FF0000"/>
                </a:solidFill>
              </a:rPr>
              <a:t>crear</a:t>
            </a:r>
            <a:r>
              <a:rPr lang="en-US" altLang="en-US" b="1" dirty="0">
                <a:solidFill>
                  <a:srgbClr val="FF0000"/>
                </a:solidFill>
              </a:rPr>
              <a:t> la red, los cables Ethernet se </a:t>
            </a:r>
            <a:r>
              <a:rPr lang="en-US" altLang="en-US" b="1" dirty="0" err="1">
                <a:solidFill>
                  <a:srgbClr val="FF0000"/>
                </a:solidFill>
              </a:rPr>
              <a:t>conectan</a:t>
            </a:r>
            <a:r>
              <a:rPr lang="en-US" altLang="en-US" b="1" dirty="0">
                <a:solidFill>
                  <a:srgbClr val="FF0000"/>
                </a:solidFill>
              </a:rPr>
              <a:t> a </a:t>
            </a:r>
            <a:r>
              <a:rPr lang="en-US" altLang="en-US" b="1" dirty="0" err="1">
                <a:solidFill>
                  <a:srgbClr val="FF0000"/>
                </a:solidFill>
              </a:rPr>
              <a:t>puertos</a:t>
            </a:r>
            <a:r>
              <a:rPr lang="en-US" altLang="en-US" b="1" dirty="0">
                <a:solidFill>
                  <a:srgbClr val="FF0000"/>
                </a:solidFill>
              </a:rPr>
              <a:t> Ethernet </a:t>
            </a:r>
            <a:r>
              <a:rPr lang="en-US" altLang="en-US" b="1" dirty="0" err="1">
                <a:solidFill>
                  <a:srgbClr val="FF0000"/>
                </a:solidFill>
              </a:rPr>
              <a:t>en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ordenadores</a:t>
            </a:r>
            <a:r>
              <a:rPr lang="en-US" altLang="en-US" b="1" dirty="0">
                <a:solidFill>
                  <a:srgbClr val="FF0000"/>
                </a:solidFill>
              </a:rPr>
              <a:t>, LAN y </a:t>
            </a:r>
            <a:r>
              <a:rPr lang="en-US" altLang="en-US" b="1" dirty="0" err="1">
                <a:solidFill>
                  <a:srgbClr val="FF0000"/>
                </a:solidFill>
              </a:rPr>
              <a:t>módems</a:t>
            </a:r>
            <a:r>
              <a:rPr lang="en-US" altLang="en-US" b="1" dirty="0">
                <a:solidFill>
                  <a:srgbClr val="FF0000"/>
                </a:solidFill>
              </a:rPr>
              <a:t> de cable o DSL. 
</a:t>
            </a:r>
            <a:endParaRPr lang="en-US" altLang="en-US" dirty="0">
              <a:ea typeface="Arial" panose="020B0604020202020204" pitchFamily="34" charset="0"/>
            </a:endParaRP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1D5640CB-44DD-4C4F-BFD6-29A0D8834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WANs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D719EBC1-DFA3-4EF6-86A8-D8DE65217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Las </a:t>
            </a:r>
            <a:r>
              <a:rPr lang="en-US" dirty="0" err="1"/>
              <a:t>empresas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utilizar</a:t>
            </a:r>
            <a:r>
              <a:rPr lang="en-US" dirty="0"/>
              <a:t> WAN para el </a:t>
            </a:r>
            <a:r>
              <a:rPr lang="en-US" dirty="0" err="1"/>
              <a:t>intercambio</a:t>
            </a:r>
            <a:r>
              <a:rPr lang="en-US" dirty="0"/>
              <a:t> </a:t>
            </a:r>
            <a:r>
              <a:rPr lang="en-US" dirty="0" err="1"/>
              <a:t>electrónico</a:t>
            </a:r>
            <a:r>
              <a:rPr lang="en-US" dirty="0"/>
              <a:t> de </a:t>
            </a:r>
            <a:r>
              <a:rPr lang="en-US" dirty="0" err="1"/>
              <a:t>datos</a:t>
            </a:r>
            <a:r>
              <a:rPr lang="en-US" dirty="0"/>
              <a:t> o EDI. EDI es una WAN de </a:t>
            </a:r>
            <a:r>
              <a:rPr lang="en-US" dirty="0" err="1"/>
              <a:t>negocio</a:t>
            </a:r>
            <a:r>
              <a:rPr lang="en-US" dirty="0"/>
              <a:t> a </a:t>
            </a:r>
            <a:r>
              <a:rPr lang="en-US" dirty="0" err="1"/>
              <a:t>negocio</a:t>
            </a:r>
            <a:r>
              <a:rPr lang="en-US" dirty="0"/>
              <a:t>. 
</a:t>
            </a:r>
          </a:p>
          <a:p>
            <a:pPr>
              <a:defRPr/>
            </a:pPr>
            <a:r>
              <a:rPr lang="en-US" dirty="0"/>
              <a:t>Un </a:t>
            </a:r>
            <a:r>
              <a:rPr lang="en-US" dirty="0" err="1"/>
              <a:t>sistema</a:t>
            </a:r>
            <a:r>
              <a:rPr lang="en-US" dirty="0"/>
              <a:t> de punto de </a:t>
            </a:r>
            <a:r>
              <a:rPr lang="en-US" dirty="0" err="1"/>
              <a:t>venta</a:t>
            </a:r>
            <a:r>
              <a:rPr lang="en-US" dirty="0"/>
              <a:t> es un </a:t>
            </a:r>
            <a:r>
              <a:rPr lang="en-US" dirty="0" err="1"/>
              <a:t>ejemplo</a:t>
            </a:r>
            <a:r>
              <a:rPr lang="en-US" dirty="0"/>
              <a:t> de una WAN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acción</a:t>
            </a:r>
            <a:r>
              <a:rPr lang="en-US" dirty="0"/>
              <a:t>. </a:t>
            </a:r>
            <a:r>
              <a:rPr lang="en-US" dirty="0" err="1"/>
              <a:t>Esto</a:t>
            </a:r>
            <a:r>
              <a:rPr lang="en-US" dirty="0"/>
              <a:t> </a:t>
            </a:r>
            <a:r>
              <a:rPr lang="en-US" dirty="0" err="1"/>
              <a:t>significa</a:t>
            </a:r>
            <a:r>
              <a:rPr lang="en-US" dirty="0"/>
              <a:t> que se </a:t>
            </a:r>
            <a:r>
              <a:rPr lang="en-US" dirty="0" err="1"/>
              <a:t>analiza</a:t>
            </a:r>
            <a:r>
              <a:rPr lang="en-US" dirty="0"/>
              <a:t> un </a:t>
            </a:r>
            <a:r>
              <a:rPr lang="en-US" dirty="0" err="1"/>
              <a:t>código</a:t>
            </a:r>
            <a:r>
              <a:rPr lang="en-US" dirty="0"/>
              <a:t> de </a:t>
            </a:r>
            <a:r>
              <a:rPr lang="en-US" dirty="0" err="1"/>
              <a:t>barras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elemento</a:t>
            </a:r>
            <a:r>
              <a:rPr lang="en-US" dirty="0"/>
              <a:t> </a:t>
            </a:r>
            <a:r>
              <a:rPr lang="en-US" dirty="0" err="1"/>
              <a:t>comprado</a:t>
            </a:r>
            <a:r>
              <a:rPr lang="en-US" dirty="0"/>
              <a:t>, que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vinculado</a:t>
            </a:r>
            <a:r>
              <a:rPr lang="en-US" dirty="0"/>
              <a:t> a una base de </a:t>
            </a:r>
            <a:r>
              <a:rPr lang="en-US" dirty="0" err="1"/>
              <a:t>datos</a:t>
            </a:r>
            <a:r>
              <a:rPr lang="en-US" dirty="0"/>
              <a:t> central. </a:t>
            </a:r>
            <a:r>
              <a:rPr lang="en-US" dirty="0" err="1"/>
              <a:t>Esto</a:t>
            </a:r>
            <a:r>
              <a:rPr lang="en-US" dirty="0"/>
              <a:t> </a:t>
            </a:r>
            <a:r>
              <a:rPr lang="en-US" dirty="0" err="1"/>
              <a:t>permite</a:t>
            </a:r>
            <a:r>
              <a:rPr lang="en-US" dirty="0"/>
              <a:t> a la tienda </a:t>
            </a:r>
            <a:r>
              <a:rPr lang="en-US" dirty="0" err="1"/>
              <a:t>pedir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del </a:t>
            </a:r>
            <a:r>
              <a:rPr lang="en-US" dirty="0" err="1"/>
              <a:t>producto</a:t>
            </a:r>
            <a:r>
              <a:rPr lang="en-US" dirty="0"/>
              <a:t>, y </a:t>
            </a:r>
            <a:r>
              <a:rPr lang="en-US" dirty="0" err="1"/>
              <a:t>ofrecer</a:t>
            </a:r>
            <a:r>
              <a:rPr lang="en-US" dirty="0"/>
              <a:t> </a:t>
            </a:r>
            <a:r>
              <a:rPr lang="en-US" dirty="0" err="1"/>
              <a:t>información</a:t>
            </a:r>
            <a:r>
              <a:rPr lang="en-US" dirty="0"/>
              <a:t> y </a:t>
            </a:r>
            <a:r>
              <a:rPr lang="en-US" dirty="0" err="1"/>
              <a:t>tendencias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ventas</a:t>
            </a:r>
            <a:r>
              <a:rPr lang="en-US" dirty="0"/>
              <a:t>.
</a:t>
            </a: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12247</TotalTime>
  <Words>819</Words>
  <Application>Microsoft Macintosh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Wingdings 2</vt:lpstr>
      <vt:lpstr>Office Theme</vt:lpstr>
      <vt:lpstr>Principios de la Tecnología de la Información
</vt:lpstr>
      <vt:lpstr> Arquitectura de red </vt:lpstr>
      <vt:lpstr>PowerPoint Presentation</vt:lpstr>
      <vt:lpstr>Network Design</vt:lpstr>
      <vt:lpstr>Choosing a Network Topology</vt:lpstr>
      <vt:lpstr>Choosing a Network Topology</vt:lpstr>
      <vt:lpstr>Elegir una topología de red
</vt:lpstr>
      <vt:lpstr>Explorar Ethernet 
</vt:lpstr>
      <vt:lpstr>WANs</vt:lpstr>
      <vt:lpstr>Computación en la nube
</vt:lpstr>
      <vt:lpstr>Una Intranet
</vt:lpstr>
      <vt:lpstr>Chapter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 Schwartz</dc:creator>
  <cp:lastModifiedBy>Michael VanTilburg</cp:lastModifiedBy>
  <cp:revision>1596</cp:revision>
  <dcterms:created xsi:type="dcterms:W3CDTF">2009-09-15T22:22:03Z</dcterms:created>
  <dcterms:modified xsi:type="dcterms:W3CDTF">2020-04-08T16:58:28Z</dcterms:modified>
</cp:coreProperties>
</file>